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0"/>
  </p:notesMasterIdLst>
  <p:handoutMasterIdLst>
    <p:handoutMasterId r:id="rId21"/>
  </p:handoutMasterIdLst>
  <p:sldIdLst>
    <p:sldId id="406" r:id="rId3"/>
    <p:sldId id="408" r:id="rId4"/>
    <p:sldId id="411" r:id="rId5"/>
    <p:sldId id="419" r:id="rId6"/>
    <p:sldId id="421" r:id="rId7"/>
    <p:sldId id="414" r:id="rId8"/>
    <p:sldId id="415" r:id="rId9"/>
    <p:sldId id="416" r:id="rId10"/>
    <p:sldId id="417" r:id="rId11"/>
    <p:sldId id="420" r:id="rId12"/>
    <p:sldId id="418" r:id="rId13"/>
    <p:sldId id="422" r:id="rId14"/>
    <p:sldId id="424" r:id="rId15"/>
    <p:sldId id="425" r:id="rId16"/>
    <p:sldId id="426" r:id="rId17"/>
    <p:sldId id="428" r:id="rId18"/>
    <p:sldId id="427" r:id="rId19"/>
  </p:sldIdLst>
  <p:sldSz cx="12188825" cy="6858000"/>
  <p:notesSz cx="6797675" cy="9926638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3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66" userDrawn="1">
          <p15:clr>
            <a:srgbClr val="A4A3A4"/>
          </p15:clr>
        </p15:guide>
        <p15:guide id="2" pos="2143" userDrawn="1">
          <p15:clr>
            <a:srgbClr val="A4A3A4"/>
          </p15:clr>
        </p15:guide>
        <p15:guide id="3" orient="horz" pos="3113" userDrawn="1">
          <p15:clr>
            <a:srgbClr val="A4A3A4"/>
          </p15:clr>
        </p15:guide>
        <p15:guide id="4" pos="2125" userDrawn="1">
          <p15:clr>
            <a:srgbClr val="A4A3A4"/>
          </p15:clr>
        </p15:guide>
        <p15:guide id="5" orient="horz" pos="2880">
          <p15:clr>
            <a:srgbClr val="A4A3A4"/>
          </p15:clr>
        </p15:guide>
        <p15:guide id="6" orient="horz" pos="3128">
          <p15:clr>
            <a:srgbClr val="A4A3A4"/>
          </p15:clr>
        </p15:guide>
        <p15:guide id="7" pos="2160">
          <p15:clr>
            <a:srgbClr val="A4A3A4"/>
          </p15:clr>
        </p15:guide>
        <p15:guide id="8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C01C"/>
    <a:srgbClr val="FDFDA9"/>
    <a:srgbClr val="FF9900"/>
    <a:srgbClr val="F971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Styl z motywem 1 — Ak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yl z motywem 1 — Ak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660B408-B3CF-4A94-85FC-2B1E0A45F4A2}" styleName="Styl ciemny 2 - Akcent 1/Ak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4317" autoAdjust="0"/>
  </p:normalViewPr>
  <p:slideViewPr>
    <p:cSldViewPr>
      <p:cViewPr varScale="1">
        <p:scale>
          <a:sx n="59" d="100"/>
          <a:sy n="59" d="100"/>
        </p:scale>
        <p:origin x="-91" y="-571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>
        <p:guide orient="horz" pos="2865"/>
        <p:guide orient="horz" pos="3112"/>
        <p:guide orient="horz" pos="2879"/>
        <p:guide orient="horz" pos="3127"/>
        <p:guide pos="2142"/>
        <p:guide pos="2125"/>
        <p:guide pos="2159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6332"/>
          </a:xfrm>
          <a:prstGeom prst="rect">
            <a:avLst/>
          </a:prstGeom>
        </p:spPr>
        <p:txBody>
          <a:bodyPr vert="horz" lIns="91400" tIns="45700" rIns="91400" bIns="4570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2"/>
            <a:ext cx="2945659" cy="496332"/>
          </a:xfrm>
          <a:prstGeom prst="rect">
            <a:avLst/>
          </a:prstGeom>
        </p:spPr>
        <p:txBody>
          <a:bodyPr vert="horz" lIns="91400" tIns="45700" rIns="91400" bIns="45700" rtlCol="0"/>
          <a:lstStyle>
            <a:lvl1pPr algn="r">
              <a:defRPr sz="1200"/>
            </a:lvl1pPr>
          </a:lstStyle>
          <a:p>
            <a:fld id="{705E03B7-B591-4A2A-B695-014C5A39F13E}" type="datetimeFigureOut">
              <a:rPr lang="en-US"/>
              <a:pPr/>
              <a:t>1/31/2023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6"/>
            <a:ext cx="2945659" cy="496332"/>
          </a:xfrm>
          <a:prstGeom prst="rect">
            <a:avLst/>
          </a:prstGeom>
        </p:spPr>
        <p:txBody>
          <a:bodyPr vert="horz" lIns="91400" tIns="45700" rIns="91400" bIns="4570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6"/>
            <a:ext cx="2945659" cy="496332"/>
          </a:xfrm>
          <a:prstGeom prst="rect">
            <a:avLst/>
          </a:prstGeom>
        </p:spPr>
        <p:txBody>
          <a:bodyPr vert="horz" lIns="91400" tIns="45700" rIns="91400" bIns="45700" rtlCol="0" anchor="b"/>
          <a:lstStyle>
            <a:lvl1pPr algn="r">
              <a:defRPr sz="1200"/>
            </a:lvl1pPr>
          </a:lstStyle>
          <a:p>
            <a:fld id="{A8E322BB-75AD-4A1E-9661-2724167329F0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12705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6332"/>
          </a:xfrm>
          <a:prstGeom prst="rect">
            <a:avLst/>
          </a:prstGeom>
        </p:spPr>
        <p:txBody>
          <a:bodyPr vert="horz" lIns="91400" tIns="45700" rIns="91400" bIns="4570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2"/>
            <a:ext cx="2945659" cy="496332"/>
          </a:xfrm>
          <a:prstGeom prst="rect">
            <a:avLst/>
          </a:prstGeom>
        </p:spPr>
        <p:txBody>
          <a:bodyPr vert="horz" lIns="91400" tIns="45700" rIns="91400" bIns="45700" rtlCol="0"/>
          <a:lstStyle>
            <a:lvl1pPr algn="r">
              <a:defRPr sz="1200"/>
            </a:lvl1pPr>
          </a:lstStyle>
          <a:p>
            <a:fld id="{67DFBD7B-E4FB-4AA8-9540-FD148073ACB3}" type="datetimeFigureOut">
              <a:rPr lang="en-US"/>
              <a:pPr/>
              <a:t>1/31/2023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2950"/>
            <a:ext cx="6616700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0" tIns="45700" rIns="91400" bIns="4570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00" tIns="45700" rIns="91400" bIns="4570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6"/>
            <a:ext cx="2945659" cy="496332"/>
          </a:xfrm>
          <a:prstGeom prst="rect">
            <a:avLst/>
          </a:prstGeom>
        </p:spPr>
        <p:txBody>
          <a:bodyPr vert="horz" lIns="91400" tIns="45700" rIns="91400" bIns="4570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6"/>
            <a:ext cx="2945659" cy="496332"/>
          </a:xfrm>
          <a:prstGeom prst="rect">
            <a:avLst/>
          </a:prstGeom>
        </p:spPr>
        <p:txBody>
          <a:bodyPr vert="horz" lIns="91400" tIns="45700" rIns="91400" bIns="45700" rtlCol="0" anchor="b"/>
          <a:lstStyle>
            <a:lvl1pPr algn="r">
              <a:defRPr sz="1200"/>
            </a:lvl1pPr>
          </a:lstStyle>
          <a:p>
            <a:fld id="{B045B7DE-1198-4F2F-B574-CA8CAE341642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2312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quares"/>
          <p:cNvGrpSpPr/>
          <p:nvPr/>
        </p:nvGrpSpPr>
        <p:grpSpPr>
          <a:xfrm>
            <a:off x="0" y="1135743"/>
            <a:ext cx="1622332" cy="799981"/>
            <a:chOff x="0" y="452558"/>
            <a:chExt cx="914400" cy="524182"/>
          </a:xfrm>
        </p:grpSpPr>
        <p:sp>
          <p:nvSpPr>
            <p:cNvPr id="8" name="Rounded Rectangle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324" y="362396"/>
            <a:ext cx="9141619" cy="167640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2089595"/>
            <a:ext cx="9141619" cy="886344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EF466-BCB6-48B3-9D4C-D21B2A0CE0F2}" type="datetime1">
              <a:rPr lang="en-US" smtClean="0"/>
              <a:t>1/31/2023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7510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E4C21-E9FE-4A12-AFF9-14F5B69BDD55}" type="datetime1">
              <a:rPr lang="en-US" smtClean="0"/>
              <a:t>1/31/2023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515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quares"/>
          <p:cNvGrpSpPr/>
          <p:nvPr/>
        </p:nvGrpSpPr>
        <p:grpSpPr>
          <a:xfrm>
            <a:off x="0" y="3124415"/>
            <a:ext cx="1622332" cy="805061"/>
            <a:chOff x="0" y="2343311"/>
            <a:chExt cx="1217066" cy="603796"/>
          </a:xfrm>
        </p:grpSpPr>
        <p:sp>
          <p:nvSpPr>
            <p:cNvPr id="8" name="Rounded Rectangle 7"/>
            <p:cNvSpPr/>
            <p:nvPr/>
          </p:nvSpPr>
          <p:spPr>
            <a:xfrm>
              <a:off x="787514" y="2347123"/>
              <a:ext cx="429552" cy="599984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86370" y="2347123"/>
              <a:ext cx="429552" cy="59998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5400000">
              <a:off x="-192604" y="2535915"/>
              <a:ext cx="599986" cy="214778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9" name="bottom graphic"/>
          <p:cNvGrpSpPr/>
          <p:nvPr/>
        </p:nvGrpSpPr>
        <p:grpSpPr>
          <a:xfrm>
            <a:off x="0" y="5409216"/>
            <a:ext cx="12188825" cy="1462483"/>
            <a:chOff x="0" y="4056912"/>
            <a:chExt cx="9144000" cy="1096862"/>
          </a:xfrm>
        </p:grpSpPr>
        <p:sp>
          <p:nvSpPr>
            <p:cNvPr id="20" name="Freeform 19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" name="Rectangle 72"/>
            <p:cNvSpPr/>
            <p:nvPr/>
          </p:nvSpPr>
          <p:spPr bwMode="ltGray">
            <a:xfrm rot="5400000">
              <a:off x="4023569" y="33343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324" y="1932518"/>
            <a:ext cx="9141619" cy="2105367"/>
          </a:xfrm>
        </p:spPr>
        <p:txBody>
          <a:bodyPr anchor="b">
            <a:normAutofit/>
          </a:bodyPr>
          <a:lstStyle>
            <a:lvl1pPr algn="l">
              <a:defRPr sz="60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324" y="4084264"/>
            <a:ext cx="9141619" cy="933297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accent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8C6D9-FA47-48AA-B129-B92BF21D9946}" type="datetime1">
              <a:rPr lang="en-US" smtClean="0"/>
              <a:t>1/31/2023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569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8882" y="1600200"/>
            <a:ext cx="4875530" cy="4572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2" y="1600200"/>
            <a:ext cx="4875530" cy="4572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0B6D7-E6D9-4BF7-AA23-0D0D826F8A20}" type="datetime1">
              <a:rPr lang="en-US" smtClean="0"/>
              <a:t>1/31/2023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779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2" y="1596571"/>
            <a:ext cx="4875530" cy="816429"/>
          </a:xfrm>
        </p:spPr>
        <p:txBody>
          <a:bodyPr anchor="ctr">
            <a:norm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8882" y="2413000"/>
            <a:ext cx="4875530" cy="3759199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412" y="1596571"/>
            <a:ext cx="4875530" cy="816429"/>
          </a:xfrm>
        </p:spPr>
        <p:txBody>
          <a:bodyPr anchor="ctr">
            <a:norm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412" y="2413000"/>
            <a:ext cx="4875530" cy="3759199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C4DEA-E933-47CD-82B4-C19CF623B218}" type="datetime1">
              <a:rPr lang="en-US" smtClean="0"/>
              <a:t>1/31/2023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703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C3E9B-CB35-4A6B-9788-C57EE277DCA0}" type="datetime1">
              <a:rPr lang="en-US" smtClean="0"/>
              <a:t>1/31/2023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90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bottom graphic"/>
          <p:cNvGrpSpPr/>
          <p:nvPr/>
        </p:nvGrpSpPr>
        <p:grpSpPr>
          <a:xfrm>
            <a:off x="0" y="5409216"/>
            <a:ext cx="12188825" cy="1462483"/>
            <a:chOff x="0" y="4056912"/>
            <a:chExt cx="9144000" cy="1096862"/>
          </a:xfrm>
        </p:grpSpPr>
        <p:sp>
          <p:nvSpPr>
            <p:cNvPr id="9" name="Freeform 8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72"/>
            <p:cNvSpPr/>
            <p:nvPr/>
          </p:nvSpPr>
          <p:spPr bwMode="ltGray">
            <a:xfrm rot="5400000">
              <a:off x="4023569" y="33343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2255A-8006-4D5E-8373-887C5FEBB325}" type="datetime1">
              <a:rPr lang="en-US" smtClean="0"/>
              <a:t>1/31/2023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539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5530" y="1600200"/>
            <a:ext cx="6094413" cy="4572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8883" y="1600202"/>
            <a:ext cx="3453500" cy="4571999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E86D-CDA3-4ED8-88E7-FC5ADE7B28D0}" type="datetime1">
              <a:rPr lang="en-US" smtClean="0"/>
              <a:t>1/31/2023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396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8887" y="1600200"/>
            <a:ext cx="6703850" cy="3657600"/>
          </a:xfrm>
          <a:prstGeom prst="roundRect">
            <a:avLst>
              <a:gd name="adj" fmla="val 3098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5883" y="1600200"/>
            <a:ext cx="2844059" cy="3759200"/>
          </a:xfrm>
        </p:spPr>
        <p:txBody>
          <a:bodyPr anchor="b">
            <a:normAutofit/>
          </a:bodyPr>
          <a:lstStyle>
            <a:lvl1pPr marL="0" indent="0">
              <a:buNone/>
              <a:defRPr sz="2800">
                <a:solidFill>
                  <a:schemeClr val="accent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7F38-D3CD-41D3-87C6-F0F34CE0CEFE}" type="datetime1">
              <a:rPr lang="en-US" smtClean="0"/>
              <a:t>1/31/2023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298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3145-13A1-419E-986B-88FD26814CE7}" type="datetime1">
              <a:rPr lang="en-US" smtClean="0"/>
              <a:t>1/31/2023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082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quares"/>
          <p:cNvGrpSpPr/>
          <p:nvPr/>
        </p:nvGrpSpPr>
        <p:grpSpPr>
          <a:xfrm rot="5400000">
            <a:off x="9583007" y="233864"/>
            <a:ext cx="1063300" cy="524046"/>
            <a:chOff x="0" y="452558"/>
            <a:chExt cx="914400" cy="524182"/>
          </a:xfrm>
        </p:grpSpPr>
        <p:sp>
          <p:nvSpPr>
            <p:cNvPr id="8" name="Rounded Rectangle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5" name="bottom graphic"/>
          <p:cNvGrpSpPr/>
          <p:nvPr/>
        </p:nvGrpSpPr>
        <p:grpSpPr>
          <a:xfrm>
            <a:off x="0" y="5395517"/>
            <a:ext cx="12188825" cy="1462483"/>
            <a:chOff x="0" y="4046638"/>
            <a:chExt cx="9144000" cy="1096862"/>
          </a:xfrm>
        </p:grpSpPr>
        <p:sp>
          <p:nvSpPr>
            <p:cNvPr id="16" name="Freeform 15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Rectangle 72"/>
            <p:cNvSpPr/>
            <p:nvPr/>
          </p:nvSpPr>
          <p:spPr bwMode="ltGray">
            <a:xfrm rot="5400000">
              <a:off x="4023569" y="23069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1060" y="1150514"/>
            <a:ext cx="1828324" cy="502168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8882" y="1150514"/>
            <a:ext cx="8227457" cy="5021685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B5ADE-27B2-47CB-BDAB-57D53A52966C}" type="datetime1">
              <a:rPr lang="en-US" smtClean="0"/>
              <a:t>1/31/2023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164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bottom graphic"/>
          <p:cNvGrpSpPr/>
          <p:nvPr/>
        </p:nvGrpSpPr>
        <p:grpSpPr>
          <a:xfrm>
            <a:off x="0" y="5409216"/>
            <a:ext cx="12188825" cy="1462483"/>
            <a:chOff x="0" y="4056912"/>
            <a:chExt cx="9144000" cy="1096862"/>
          </a:xfrm>
        </p:grpSpPr>
        <p:sp>
          <p:nvSpPr>
            <p:cNvPr id="21" name="Freeform 20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ectangle 72"/>
            <p:cNvSpPr/>
            <p:nvPr/>
          </p:nvSpPr>
          <p:spPr bwMode="ltGray">
            <a:xfrm rot="5400000">
              <a:off x="4023569" y="33343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grpSp>
        <p:nvGrpSpPr>
          <p:cNvPr id="7" name="squares"/>
          <p:cNvGrpSpPr/>
          <p:nvPr/>
        </p:nvGrpSpPr>
        <p:grpSpPr>
          <a:xfrm>
            <a:off x="1" y="800551"/>
            <a:ext cx="1063023" cy="524183"/>
            <a:chOff x="0" y="452558"/>
            <a:chExt cx="914400" cy="524182"/>
          </a:xfrm>
        </p:grpSpPr>
        <p:sp>
          <p:nvSpPr>
            <p:cNvPr id="8" name="Rounded Rectangle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8883" y="6448425"/>
            <a:ext cx="8288401" cy="180976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8883" y="152400"/>
            <a:ext cx="9751060" cy="12954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1600200"/>
            <a:ext cx="9751060" cy="45720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547913" y="6448425"/>
            <a:ext cx="1422030" cy="180976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13E8E2F-7E44-4843-B8E7-8B33F5415322}" type="datetime1">
              <a:rPr lang="en-US" smtClean="0"/>
              <a:t>1/31/2023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71516" y="6448425"/>
            <a:ext cx="812588" cy="180976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2682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1218987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55772" indent="-304747" algn="l" defTabSz="1218987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0679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822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10884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59872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301089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61922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91294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4294967295"/>
          </p:nvPr>
        </p:nvSpPr>
        <p:spPr>
          <a:xfrm>
            <a:off x="1672363" y="620688"/>
            <a:ext cx="9752012" cy="1295400"/>
          </a:xfrm>
        </p:spPr>
        <p:txBody>
          <a:bodyPr>
            <a:normAutofit fontScale="90000"/>
          </a:bodyPr>
          <a:lstStyle/>
          <a:p>
            <a:pPr algn="r"/>
            <a:r>
              <a:rPr lang="pl-PL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42-625 Pyrzowice ul. Centralna 5, tel. 32 380 23 28, lgd@lgd-brynica.pl,  www.lgd-brynica.pl  </a:t>
            </a:r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Lokalna Grupa Działania BRYNICA TO NIE GRANICA</a:t>
            </a:r>
            <a:endParaRPr lang="pl-PL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4294967295"/>
          </p:nvPr>
        </p:nvSpPr>
        <p:spPr>
          <a:xfrm>
            <a:off x="4190423" y="2060848"/>
            <a:ext cx="7200900" cy="3529013"/>
          </a:xfrm>
        </p:spPr>
        <p:txBody>
          <a:bodyPr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pl-PL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Spotkanie informacyjne</a:t>
            </a:r>
          </a:p>
          <a:p>
            <a:pPr marL="0" indent="0" algn="r">
              <a:lnSpc>
                <a:spcPct val="100000"/>
              </a:lnSpc>
              <a:buNone/>
            </a:pPr>
            <a:r>
              <a:rPr lang="pl-PL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dotyczące konkursu w zakresie </a:t>
            </a:r>
          </a:p>
          <a:p>
            <a:pPr marL="0" indent="0" algn="r">
              <a:lnSpc>
                <a:spcPct val="100000"/>
              </a:lnSpc>
              <a:buNone/>
            </a:pPr>
            <a:r>
              <a:rPr lang="pl-PL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Budowa i remonty obiektów użyteczności publicznej i infrastruktury sportowo-rekreacyjnej</a:t>
            </a:r>
          </a:p>
          <a:p>
            <a:pPr marL="0" indent="0" algn="r">
              <a:lnSpc>
                <a:spcPct val="100000"/>
              </a:lnSpc>
              <a:buNone/>
            </a:pPr>
            <a:r>
              <a:rPr lang="pl-PL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Luty 2023</a:t>
            </a:r>
            <a:endParaRPr lang="pl-PL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98;p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7828" y="2060848"/>
            <a:ext cx="3181790" cy="3031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883" y="5704841"/>
            <a:ext cx="10049439" cy="853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9701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4294967295"/>
          </p:nvPr>
        </p:nvSpPr>
        <p:spPr>
          <a:xfrm>
            <a:off x="1773932" y="1700808"/>
            <a:ext cx="9750425" cy="4032448"/>
          </a:xfrm>
        </p:spPr>
        <p:txBody>
          <a:bodyPr>
            <a:normAutofit/>
          </a:bodyPr>
          <a:lstStyle/>
          <a:p>
            <a:pPr fontAlgn="base">
              <a:buFont typeface="Wingdings" panose="05000000000000000000" pitchFamily="2" charset="2"/>
              <a:buChar char="Ø"/>
            </a:pPr>
            <a:r>
              <a:rPr lang="pl-PL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Ustawa</a:t>
            </a:r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 z dnia 20 lutego 2015 r. </a:t>
            </a:r>
            <a:r>
              <a:rPr lang="pl-PL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wspieraniu rozwoju obszarów wiejskich z udziałem środków Europejskiego Funduszu Rolnego na rzecz Rozwoju Obszarów Wiejskich w ramach Programu Rozwoju Obszarów Wiejskich na lata 2014-2020 (</a:t>
            </a:r>
            <a:r>
              <a:rPr lang="pl-PL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t.j</a:t>
            </a:r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. Dz. U. z 2022 poz. </a:t>
            </a:r>
            <a:r>
              <a:rPr lang="pl-PL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1234)</a:t>
            </a:r>
          </a:p>
          <a:p>
            <a:pPr fontAlgn="base">
              <a:buFont typeface="Wingdings" panose="05000000000000000000" pitchFamily="2" charset="2"/>
              <a:buChar char="Ø"/>
            </a:pPr>
            <a:r>
              <a:rPr lang="pl-PL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Ustawa </a:t>
            </a:r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z dnia 20 lutego 2015 r. </a:t>
            </a:r>
            <a:r>
              <a:rPr lang="pl-PL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rozwoju lokalnym z udziałem lokalnej społeczności (</a:t>
            </a:r>
            <a:r>
              <a:rPr lang="pl-PL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t.j</a:t>
            </a:r>
            <a:r>
              <a:rPr lang="pl-PL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.  Dz</a:t>
            </a:r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. U. z 2022 poz. 943)</a:t>
            </a:r>
          </a:p>
          <a:p>
            <a:pPr fontAlgn="base">
              <a:buFont typeface="Wingdings" panose="05000000000000000000" pitchFamily="2" charset="2"/>
              <a:buChar char="Ø"/>
            </a:pPr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Ustawa z </a:t>
            </a:r>
            <a:r>
              <a:rPr lang="pl-PL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dnia 20 lutego 2015 r. o wspieraniu rozwoju obszarów wiejskich z udziałem środków Europejskiego Funduszu </a:t>
            </a:r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Rolnego na rzecz Rozwoju Obszarów Wiejskich w ramach Programu Rozwoju Obszarów Wiejskich na lata 2014-2020 (</a:t>
            </a:r>
            <a:r>
              <a:rPr lang="pl-PL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t.j</a:t>
            </a:r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. Dz. U. z 2021 r. poz. 2137 oraz z 2022 r. poz. 88)</a:t>
            </a:r>
          </a:p>
          <a:p>
            <a:pPr fontAlgn="base">
              <a:buFont typeface="Wingdings" panose="05000000000000000000" pitchFamily="2" charset="2"/>
              <a:buChar char="Ø"/>
            </a:pPr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Rozporządzenie Ministra Rolnictwa i Rozwoju Wsi z dnia 1 października 2021 r. w sprawie zaliczek na poczet pomocy finansowej w ramach niektórych działań i poddziałań objętych Programem Rozwoju Obszarów Wiejskich na lata 2014–2020 za 2021 r. (</a:t>
            </a:r>
            <a:r>
              <a:rPr lang="pl-PL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t.j</a:t>
            </a:r>
            <a:r>
              <a:rPr lang="pl-PL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. Dz</a:t>
            </a:r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. U. 2021 poz. 1829)</a:t>
            </a:r>
          </a:p>
          <a:p>
            <a:pPr fontAlgn="base">
              <a:buFont typeface="Wingdings" panose="05000000000000000000" pitchFamily="2" charset="2"/>
              <a:buChar char="Ø"/>
            </a:pPr>
            <a:r>
              <a:rPr lang="pl-PL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Ustawa </a:t>
            </a:r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 z dnia 11 lipca 2014 r. o zasadach realizacji programów w zakresie polityki spójności finansowanych w perspektywie finansowej 2014-2020 </a:t>
            </a:r>
            <a:r>
              <a:rPr lang="pl-PL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pl-PL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t.j</a:t>
            </a:r>
            <a:r>
              <a:rPr lang="pl-PL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. Dz</a:t>
            </a:r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. U. 2020 poz. 818</a:t>
            </a:r>
            <a:r>
              <a:rPr lang="pl-PL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pl-PL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Symbol zastępczy zawartości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40" y="280028"/>
            <a:ext cx="1298615" cy="1298615"/>
          </a:xfrm>
          <a:prstGeom prst="rect">
            <a:avLst/>
          </a:prstGeom>
        </p:spPr>
      </p:pic>
      <p:sp>
        <p:nvSpPr>
          <p:cNvPr id="4" name="Prostokąt zaokrąglony 3"/>
          <p:cNvSpPr/>
          <p:nvPr/>
        </p:nvSpPr>
        <p:spPr>
          <a:xfrm>
            <a:off x="2150406" y="406992"/>
            <a:ext cx="9214553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WYBRANE AKTY PRAWNE</a:t>
            </a:r>
          </a:p>
          <a:p>
            <a:pPr algn="ctr"/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https://www.gov.pl/web/arimr/istotne-wybrane-akty-prawne-dotyczace-leader---</a:t>
            </a:r>
            <a:r>
              <a:rPr lang="pl-PL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pl-PL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732" y="5733256"/>
            <a:ext cx="10049439" cy="853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8426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4294967295"/>
          </p:nvPr>
        </p:nvSpPr>
        <p:spPr>
          <a:xfrm>
            <a:off x="1773932" y="1772816"/>
            <a:ext cx="9750425" cy="4032448"/>
          </a:xfrm>
        </p:spPr>
        <p:txBody>
          <a:bodyPr>
            <a:noAutofit/>
          </a:bodyPr>
          <a:lstStyle/>
          <a:p>
            <a:pPr fontAlgn="base">
              <a:buFont typeface="Wingdings" panose="05000000000000000000" pitchFamily="2" charset="2"/>
              <a:buChar char="Ø"/>
            </a:pPr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Rozporządzenie Ministra Rolnictwa i Rozwoju Wsi z dnia 24 września 2015 r. w sprawie szczegółowych warunków i trybu przyznawania pomocy finansowej w ramach poddziałania „Wsparcie na wdrażanie operacji w ramach strategii rozwoju lokalnego kierowanego przez społeczność” objętego Programem Rozwoju Obszarów Wiejskich na lata 2014-2020  </a:t>
            </a:r>
            <a:r>
              <a:rPr lang="pl-PL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pl-PL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t.j</a:t>
            </a:r>
            <a:r>
              <a:rPr lang="pl-PL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. Dz</a:t>
            </a:r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. U. z 2019 poz. </a:t>
            </a:r>
            <a:r>
              <a:rPr lang="pl-PL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664)</a:t>
            </a:r>
          </a:p>
          <a:p>
            <a:pPr fontAlgn="base">
              <a:buFont typeface="Wingdings" panose="05000000000000000000" pitchFamily="2" charset="2"/>
              <a:buChar char="Ø"/>
            </a:pPr>
            <a:r>
              <a:rPr lang="pl-PL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Ustawa </a:t>
            </a:r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z dnia 17 grudnia 2021 r. o zmianie niektórych ustaw w związku z przedłużeniem realizacji Programu Rozwoju Obszarów Wiejskich na lata 2014-2020 (Dz. U. z 2022 poz. 88)</a:t>
            </a:r>
          </a:p>
          <a:p>
            <a:pPr fontAlgn="base">
              <a:buFont typeface="Wingdings" panose="05000000000000000000" pitchFamily="2" charset="2"/>
              <a:buChar char="Ø"/>
            </a:pPr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Rozporządzenie Ministra Rolnictwa i Rozwoju Wsi z dnia 15 grudnia 2021 r. zmieniające rozporządzenie w sprawie szczegółowych warunków i trybu przyznawania pomocy finansowej w ramach poddziałania „Wsparcie na wdrażanie operacji w ramach strategii rozwoju lokalnego kierowanego przez społeczność” objętego Programem Rozwoju Obszarów Wiejskich na lata 2014–2020 (Dz. U. poz. 2358)</a:t>
            </a:r>
          </a:p>
          <a:p>
            <a:pPr fontAlgn="base">
              <a:buFont typeface="Wingdings" panose="05000000000000000000" pitchFamily="2" charset="2"/>
              <a:buChar char="Ø"/>
            </a:pPr>
            <a:r>
              <a:rPr lang="pl-PL" sz="1600" dirty="0">
                <a:latin typeface="Calibri" panose="020F0502020204030204" pitchFamily="34" charset="0"/>
                <a:cs typeface="Calibri" panose="020F0502020204030204" pitchFamily="34" charset="0"/>
              </a:rPr>
              <a:t>Rozporządzenie Ministra Rolnictwa i Rozwoju Wsi z dnia 8 października 2019 r. zmieniające rozporządzenie w sprawie szczegółowych warunków i trybu przyznawania pomocy finansowej w ramach poddziałania "Wsparcie na wdrażanie operacji w ramach strategii rozwoju lokalnego kierowanego przez społeczność" objętego Programem Rozwoju Obszarów Wiejskich na lata 2014- (Dz. U. 2019 poz. 2023</a:t>
            </a:r>
            <a:r>
              <a:rPr lang="pl-PL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pl-PL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Symbol zastępczy zawartości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91" y="262916"/>
            <a:ext cx="1298615" cy="1298615"/>
          </a:xfrm>
          <a:prstGeom prst="rect">
            <a:avLst/>
          </a:prstGeom>
        </p:spPr>
      </p:pic>
      <p:sp>
        <p:nvSpPr>
          <p:cNvPr id="5" name="Prostokąt zaokrąglony 4"/>
          <p:cNvSpPr/>
          <p:nvPr/>
        </p:nvSpPr>
        <p:spPr>
          <a:xfrm>
            <a:off x="2150406" y="406992"/>
            <a:ext cx="9214553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latin typeface="Calibri" pitchFamily="34" charset="0"/>
              </a:rPr>
              <a:t>WYBRANE AKTY </a:t>
            </a:r>
            <a:r>
              <a:rPr lang="pl-PL" b="1" dirty="0" smtClean="0">
                <a:latin typeface="Calibri" pitchFamily="34" charset="0"/>
              </a:rPr>
              <a:t>PRAWNE</a:t>
            </a:r>
            <a:r>
              <a:rPr lang="pl-PL" dirty="0" smtClean="0"/>
              <a:t> </a:t>
            </a:r>
            <a:r>
              <a:rPr lang="pl-PL" b="1" dirty="0" smtClean="0">
                <a:latin typeface="Calibri" pitchFamily="34" charset="0"/>
              </a:rPr>
              <a:t>- c.d.</a:t>
            </a:r>
            <a:endParaRPr lang="pl-PL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520" y="5733256"/>
            <a:ext cx="10049439" cy="853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7047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4294967295"/>
          </p:nvPr>
        </p:nvSpPr>
        <p:spPr>
          <a:xfrm>
            <a:off x="1773932" y="1772816"/>
            <a:ext cx="9750425" cy="3528392"/>
          </a:xfrm>
        </p:spPr>
        <p:txBody>
          <a:bodyPr>
            <a:noAutofit/>
          </a:bodyPr>
          <a:lstStyle/>
          <a:p>
            <a:pPr fontAlgn="base">
              <a:buFont typeface="Wingdings" panose="05000000000000000000" pitchFamily="2" charset="2"/>
              <a:buChar char="Ø"/>
            </a:pPr>
            <a:r>
              <a:rPr lang="pl-PL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Rozporządzenie Ministra Rolnictwa i Rozwoju Wsi z dnia 2 września 2020 r. zmieniające rozporządzenie w sprawie szczegółowych warunków i trybu przyznawania pomocy finansowej w ramach poddziałania "Wsparcie na wdrażanie operacji w ramach strategii rozwoju lokalnego kierowanego przez społeczność" objętego Programem Rozwoju Obszarów Wiejskich na lata 2014-2020 (Dz. U. z 2020 poz. 1555)</a:t>
            </a:r>
          </a:p>
          <a:p>
            <a:pPr fontAlgn="base">
              <a:buFont typeface="Wingdings" panose="05000000000000000000" pitchFamily="2" charset="2"/>
              <a:buChar char="Ø"/>
            </a:pPr>
            <a:r>
              <a:rPr lang="pl-PL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Rozporządzenie Ministra Rolnictwa i Rozwoju Wsi z dnia 3 lipca 2020 r. w sprawie szczegółowych warunków i trybu przyznawania oraz wypłaty pomocy finansowej w ramach niektórych działań i poddziałań objętych Programem Rozwoju Obszarów Wiejskich na lata 2014–2020 w związku z zakażeniami wirusem SARS-CoV-2 (Dz.U. 2020 poz. 1196) </a:t>
            </a:r>
          </a:p>
          <a:p>
            <a:pPr fontAlgn="base">
              <a:buFont typeface="Wingdings" panose="05000000000000000000" pitchFamily="2" charset="2"/>
              <a:buChar char="Ø"/>
            </a:pPr>
            <a:r>
              <a:rPr lang="pl-PL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Rozporządzenie Ministra Rolnictwa i Rozwoju Wsi z dnia 3 marca 2021 r. zmieniające rozporządzenie w sprawie szczegółowych warunków i trybu przyznawania oraz wypłaty pomocy finansowej w ramach niektórych działań i poddziałań objętych Programem Rozwoju Obszarów Wiejskich na lata 2014-2020 w związku z zakażeniami wirusem SARS-CoV-2 (Dz. U. 2021 poz. 418)</a:t>
            </a:r>
            <a:endParaRPr lang="pl-PL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Symbol zastępczy zawartości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91" y="261740"/>
            <a:ext cx="1298615" cy="1298615"/>
          </a:xfrm>
          <a:prstGeom prst="rect">
            <a:avLst/>
          </a:prstGeom>
        </p:spPr>
      </p:pic>
      <p:sp>
        <p:nvSpPr>
          <p:cNvPr id="5" name="Prostokąt zaokrąglony 4"/>
          <p:cNvSpPr/>
          <p:nvPr/>
        </p:nvSpPr>
        <p:spPr>
          <a:xfrm>
            <a:off x="2150406" y="406992"/>
            <a:ext cx="9214553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latin typeface="Calibri" pitchFamily="34" charset="0"/>
              </a:rPr>
              <a:t>WYBRANE AKTY </a:t>
            </a:r>
            <a:r>
              <a:rPr lang="pl-PL" b="1" dirty="0" smtClean="0">
                <a:latin typeface="Calibri" pitchFamily="34" charset="0"/>
              </a:rPr>
              <a:t>PRAWNE</a:t>
            </a:r>
            <a:r>
              <a:rPr lang="pl-PL" dirty="0" smtClean="0"/>
              <a:t> </a:t>
            </a:r>
            <a:r>
              <a:rPr lang="pl-PL" b="1" dirty="0" smtClean="0">
                <a:latin typeface="Calibri" pitchFamily="34" charset="0"/>
              </a:rPr>
              <a:t>- c.d.</a:t>
            </a:r>
            <a:endParaRPr lang="pl-PL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884" y="5661248"/>
            <a:ext cx="10049439" cy="853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656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13" y="116632"/>
            <a:ext cx="1298615" cy="1298615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688" y="5949280"/>
            <a:ext cx="10049439" cy="853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rostokąt zaokrąglony 7"/>
          <p:cNvSpPr/>
          <p:nvPr/>
        </p:nvSpPr>
        <p:spPr>
          <a:xfrm>
            <a:off x="831213" y="1416399"/>
            <a:ext cx="3823386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Lokalna Strategia Rozwoju 2014-2020(22)</a:t>
            </a:r>
          </a:p>
          <a:p>
            <a:pPr algn="ctr"/>
            <a:r>
              <a:rPr lang="pl-PL" dirty="0"/>
              <a:t>Realizacja Budżetu</a:t>
            </a:r>
          </a:p>
        </p:txBody>
      </p:sp>
      <p:graphicFrame>
        <p:nvGraphicFramePr>
          <p:cNvPr id="9" name="Symbol zastępczy zawartości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3566115"/>
              </p:ext>
            </p:extLst>
          </p:nvPr>
        </p:nvGraphicFramePr>
        <p:xfrm>
          <a:off x="4725537" y="116632"/>
          <a:ext cx="6665786" cy="5823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0998"/>
                <a:gridCol w="1030605"/>
                <a:gridCol w="1030605"/>
                <a:gridCol w="1030605"/>
                <a:gridCol w="1030605"/>
                <a:gridCol w="1162368"/>
              </a:tblGrid>
              <a:tr h="257801">
                <a:tc>
                  <a:txBody>
                    <a:bodyPr/>
                    <a:lstStyle/>
                    <a:p>
                      <a:r>
                        <a:rPr lang="pl-PL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Przedsięwzięcie</a:t>
                      </a:r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2016-2018</a:t>
                      </a:r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2019-2021</a:t>
                      </a:r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2022-2023</a:t>
                      </a:r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razem</a:t>
                      </a:r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320772">
                <a:tc>
                  <a:txBody>
                    <a:bodyPr/>
                    <a:lstStyle/>
                    <a:p>
                      <a:pPr algn="r"/>
                      <a:r>
                        <a:rPr lang="pl-PL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1.1.1.</a:t>
                      </a:r>
                      <a:endParaRPr lang="pl-PL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272 235,99</a:t>
                      </a:r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52 314,36</a:t>
                      </a:r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12189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167 558,27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pl-PL" sz="14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132652">
                <a:tc>
                  <a:txBody>
                    <a:bodyPr/>
                    <a:lstStyle/>
                    <a:p>
                      <a:pPr algn="r"/>
                      <a:r>
                        <a:rPr lang="pl-PL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1.1.2.</a:t>
                      </a:r>
                      <a:endParaRPr lang="pl-PL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316 969,24</a:t>
                      </a:r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12189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272 000,00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pl-PL" sz="14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pl-PL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1.1.3.</a:t>
                      </a:r>
                      <a:endParaRPr lang="pl-PL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48 085,90</a:t>
                      </a:r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171124">
                <a:tc>
                  <a:txBody>
                    <a:bodyPr/>
                    <a:lstStyle/>
                    <a:p>
                      <a:pPr algn="r"/>
                      <a:r>
                        <a:rPr lang="pl-PL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1.2.1.</a:t>
                      </a:r>
                      <a:endParaRPr lang="pl-PL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9 040,88</a:t>
                      </a:r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12 519,41</a:t>
                      </a:r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320772">
                <a:tc>
                  <a:txBody>
                    <a:bodyPr/>
                    <a:lstStyle/>
                    <a:p>
                      <a:pPr algn="r"/>
                      <a:r>
                        <a:rPr lang="pl-PL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1.3.1.</a:t>
                      </a:r>
                      <a:endParaRPr lang="pl-PL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120 769,94</a:t>
                      </a:r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121616">
                <a:tc>
                  <a:txBody>
                    <a:bodyPr/>
                    <a:lstStyle/>
                    <a:p>
                      <a:pPr algn="l"/>
                      <a:r>
                        <a:rPr lang="pl-PL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2.1.1.</a:t>
                      </a:r>
                      <a:endParaRPr lang="pl-PL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10 591,37</a:t>
                      </a:r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pl-PL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2.2.1.</a:t>
                      </a:r>
                      <a:endParaRPr lang="pl-PL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71 374,51</a:t>
                      </a:r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370 324,36</a:t>
                      </a:r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255 102,45</a:t>
                      </a:r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pl-PL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2.2.2.</a:t>
                      </a:r>
                      <a:endParaRPr lang="pl-PL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90 370,53</a:t>
                      </a:r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168 344,56</a:t>
                      </a:r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143320">
                <a:tc>
                  <a:txBody>
                    <a:bodyPr/>
                    <a:lstStyle/>
                    <a:p>
                      <a:r>
                        <a:rPr lang="pl-PL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2.2.3.</a:t>
                      </a:r>
                      <a:endParaRPr lang="pl-PL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35 441,22</a:t>
                      </a:r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78 625,62</a:t>
                      </a:r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198560">
                <a:tc>
                  <a:txBody>
                    <a:bodyPr/>
                    <a:lstStyle/>
                    <a:p>
                      <a:r>
                        <a:rPr lang="pl-PL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2.3.1.</a:t>
                      </a:r>
                      <a:endParaRPr lang="pl-PL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21524,21</a:t>
                      </a:r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181792">
                <a:tc>
                  <a:txBody>
                    <a:bodyPr/>
                    <a:lstStyle/>
                    <a:p>
                      <a:r>
                        <a:rPr lang="pl-PL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2.3.2.</a:t>
                      </a:r>
                      <a:endParaRPr lang="pl-PL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13 917,65</a:t>
                      </a:r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165024">
                <a:tc>
                  <a:txBody>
                    <a:bodyPr/>
                    <a:lstStyle/>
                    <a:p>
                      <a:pPr algn="r"/>
                      <a:r>
                        <a:rPr lang="pl-PL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3.1.1.</a:t>
                      </a:r>
                      <a:endParaRPr lang="pl-PL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292272">
                <a:tc>
                  <a:txBody>
                    <a:bodyPr/>
                    <a:lstStyle/>
                    <a:p>
                      <a:pPr algn="r"/>
                      <a:r>
                        <a:rPr lang="pl-PL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3.1.2.</a:t>
                      </a:r>
                      <a:endParaRPr lang="pl-PL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12 422,21</a:t>
                      </a:r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pl-PL" sz="14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203496">
                <a:tc>
                  <a:txBody>
                    <a:bodyPr/>
                    <a:lstStyle/>
                    <a:p>
                      <a:pPr algn="r"/>
                      <a:r>
                        <a:rPr lang="pl-PL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3.2.1.</a:t>
                      </a:r>
                      <a:endParaRPr lang="pl-PL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19 876,95</a:t>
                      </a:r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186728">
                <a:tc>
                  <a:txBody>
                    <a:bodyPr/>
                    <a:lstStyle/>
                    <a:p>
                      <a:pPr algn="r"/>
                      <a:r>
                        <a:rPr lang="pl-PL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3.2.2.</a:t>
                      </a:r>
                      <a:endParaRPr lang="pl-PL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pl-PL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4.1.1.</a:t>
                      </a:r>
                      <a:endParaRPr lang="pl-PL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12 046,50</a:t>
                      </a:r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pl-PL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4.1.2.</a:t>
                      </a:r>
                      <a:endParaRPr lang="pl-PL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45 187,52</a:t>
                      </a:r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136424">
                <a:tc>
                  <a:txBody>
                    <a:bodyPr/>
                    <a:lstStyle/>
                    <a:p>
                      <a:endParaRPr lang="pl-PL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b="1" u="sng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821 396,52</a:t>
                      </a:r>
                      <a:endParaRPr lang="pl-PL" sz="1400" b="1" u="sng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b="1" u="sng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883 099,72</a:t>
                      </a:r>
                      <a:endParaRPr lang="pl-PL" sz="1400" b="1" u="sng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b="1" u="sng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332 589,13</a:t>
                      </a:r>
                      <a:endParaRPr lang="pl-PL" sz="1400" b="1" u="sng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b="1" u="sng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439 558,27</a:t>
                      </a:r>
                      <a:endParaRPr lang="pl-PL" sz="1400" b="1" u="sng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pl-PL" sz="1400" b="1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517 845,06</a:t>
                      </a:r>
                      <a:endParaRPr lang="pl-PL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627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1845940" y="404664"/>
            <a:ext cx="9751060" cy="12954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dirty="0"/>
          </a:p>
        </p:txBody>
      </p:sp>
      <p:sp>
        <p:nvSpPr>
          <p:cNvPr id="3" name="Symbol zastępczy zawartości 2"/>
          <p:cNvSpPr txBox="1">
            <a:spLocks/>
          </p:cNvSpPr>
          <p:nvPr/>
        </p:nvSpPr>
        <p:spPr>
          <a:xfrm>
            <a:off x="1833484" y="1988840"/>
            <a:ext cx="9589520" cy="1463407"/>
          </a:xfrm>
          <a:prstGeom prst="rect">
            <a:avLst/>
          </a:prstGeom>
        </p:spPr>
        <p:txBody>
          <a:bodyPr>
            <a:noAutofit/>
          </a:bodyPr>
          <a:lstStyle>
            <a:lvl1pPr marL="304747" indent="-304747" algn="l" defTabSz="1218987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772" indent="-304747" algn="l" defTabSz="1218987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67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8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088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5987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108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19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129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pl-PL" sz="2400" dirty="0" smtClean="0"/>
          </a:p>
        </p:txBody>
      </p:sp>
      <p:pic>
        <p:nvPicPr>
          <p:cNvPr id="5" name="Symbol zastępczy zawartości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62" y="254890"/>
            <a:ext cx="1298615" cy="1298615"/>
          </a:xfrm>
          <a:prstGeom prst="rect">
            <a:avLst/>
          </a:prstGeom>
        </p:spPr>
      </p:pic>
      <p:sp>
        <p:nvSpPr>
          <p:cNvPr id="8" name="Prostokąt zaokrąglony 7"/>
          <p:cNvSpPr/>
          <p:nvPr/>
        </p:nvSpPr>
        <p:spPr>
          <a:xfrm>
            <a:off x="2304734" y="299044"/>
            <a:ext cx="8208912" cy="10873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CEL </a:t>
            </a:r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OGÓLNY 1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Poprawa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jakości infrastruktury technicznej, transportowej, </a:t>
            </a:r>
            <a:endParaRPr lang="pl-PL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społecznej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i </a:t>
            </a:r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publicznej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Prostokąt zaokrąglony 8"/>
          <p:cNvSpPr/>
          <p:nvPr/>
        </p:nvSpPr>
        <p:spPr>
          <a:xfrm>
            <a:off x="2304734" y="1492038"/>
            <a:ext cx="8208912" cy="15206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CEL SZCZEGÓŁOWY C.S. 1.1</a:t>
            </a:r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/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Rozbudowa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i modernizacja </a:t>
            </a:r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infrastruktury </a:t>
            </a:r>
          </a:p>
          <a:p>
            <a:pPr algn="ctr"/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charakterze społecznym i publicznym </a:t>
            </a:r>
            <a:endParaRPr lang="pl-PL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oraz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inwestycje w sferze dziedzictwa lokalnego</a:t>
            </a:r>
            <a:endParaRPr lang="pl-PL" dirty="0"/>
          </a:p>
        </p:txBody>
      </p:sp>
      <p:sp>
        <p:nvSpPr>
          <p:cNvPr id="10" name="Prostokąt zaokrąglony 9"/>
          <p:cNvSpPr/>
          <p:nvPr/>
        </p:nvSpPr>
        <p:spPr>
          <a:xfrm>
            <a:off x="1197867" y="3140968"/>
            <a:ext cx="2249277" cy="10801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PRZEDSIĘWZIĘCIE</a:t>
            </a:r>
          </a:p>
          <a:p>
            <a:pPr algn="ctr"/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P 1.1.1.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Prostokąt zaokrąglony 10"/>
          <p:cNvSpPr/>
          <p:nvPr/>
        </p:nvSpPr>
        <p:spPr>
          <a:xfrm>
            <a:off x="3502125" y="3140968"/>
            <a:ext cx="7056784" cy="10801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Budowa i remonty </a:t>
            </a:r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obiektów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pełniących </a:t>
            </a:r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ważne funkcje publiczne</a:t>
            </a:r>
          </a:p>
        </p:txBody>
      </p:sp>
      <p:sp>
        <p:nvSpPr>
          <p:cNvPr id="12" name="Prostokąt zaokrąglony 11"/>
          <p:cNvSpPr/>
          <p:nvPr/>
        </p:nvSpPr>
        <p:spPr>
          <a:xfrm>
            <a:off x="1227575" y="4365104"/>
            <a:ext cx="2249277" cy="115212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PRZEDSIĘWZIĘCIE</a:t>
            </a:r>
          </a:p>
          <a:p>
            <a:pPr algn="ctr"/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P </a:t>
            </a:r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1.1.2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Prostokąt zaokrąglony 12"/>
          <p:cNvSpPr/>
          <p:nvPr/>
        </p:nvSpPr>
        <p:spPr>
          <a:xfrm>
            <a:off x="3515762" y="4365104"/>
            <a:ext cx="7056783" cy="115212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Budowa i remonty infrastruktury sportowo-rekreacyjnej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852" y="5714936"/>
            <a:ext cx="10049439" cy="853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6418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1629916" y="171141"/>
            <a:ext cx="9751060" cy="12954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dirty="0"/>
          </a:p>
        </p:txBody>
      </p:sp>
      <p:pic>
        <p:nvPicPr>
          <p:cNvPr id="5" name="Symbol zastępczy zawartości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88" y="276761"/>
            <a:ext cx="1298615" cy="1298615"/>
          </a:xfrm>
          <a:prstGeom prst="rect">
            <a:avLst/>
          </a:prstGeom>
        </p:spPr>
      </p:pic>
      <p:sp>
        <p:nvSpPr>
          <p:cNvPr id="6" name="Prostokąt zaokrąglony 5"/>
          <p:cNvSpPr/>
          <p:nvPr/>
        </p:nvSpPr>
        <p:spPr>
          <a:xfrm>
            <a:off x="1863747" y="382382"/>
            <a:ext cx="9877552" cy="108737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LOKALNE KRYTERIA </a:t>
            </a:r>
            <a:r>
              <a:rPr lang="pl-PL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WYBORU  dla Celu ogólnego 1 </a:t>
            </a:r>
          </a:p>
          <a:p>
            <a:pPr algn="ctr"/>
            <a:r>
              <a:rPr lang="pl-PL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Poprawa </a:t>
            </a:r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jakości infrastruktury technicznej, transportowej, </a:t>
            </a:r>
            <a:endParaRPr lang="pl-PL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pl-PL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społecznej </a:t>
            </a:r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i publicznej</a:t>
            </a:r>
          </a:p>
        </p:txBody>
      </p:sp>
      <p:sp>
        <p:nvSpPr>
          <p:cNvPr id="18" name="Prostokąt 17"/>
          <p:cNvSpPr/>
          <p:nvPr/>
        </p:nvSpPr>
        <p:spPr>
          <a:xfrm>
            <a:off x="-1034380" y="1724435"/>
            <a:ext cx="9102784" cy="31065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pl-PL" sz="2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Pięciokąt 20"/>
          <p:cNvSpPr/>
          <p:nvPr/>
        </p:nvSpPr>
        <p:spPr>
          <a:xfrm>
            <a:off x="3407999" y="2780928"/>
            <a:ext cx="7920880" cy="438169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Kryterium  3</a:t>
            </a:r>
            <a:r>
              <a:rPr lang="pl-PL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Wysokość wnioskowanej pomocy: 0, 1, 2 lub3 pkt</a:t>
            </a:r>
            <a:r>
              <a:rPr lang="pl-PL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pl-PL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Pięciokąt 22"/>
          <p:cNvSpPr/>
          <p:nvPr/>
        </p:nvSpPr>
        <p:spPr>
          <a:xfrm>
            <a:off x="5095267" y="3277729"/>
            <a:ext cx="6233612" cy="462550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Kryterium  4 </a:t>
            </a:r>
            <a:r>
              <a:rPr lang="pl-PL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Miejsce realizacji projektu: 0, 2 lub 3 pkt</a:t>
            </a:r>
            <a:r>
              <a:rPr lang="pl-PL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pl-PL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Pięciokąt 23"/>
          <p:cNvSpPr/>
          <p:nvPr/>
        </p:nvSpPr>
        <p:spPr>
          <a:xfrm>
            <a:off x="1009675" y="3872472"/>
            <a:ext cx="11197386" cy="504056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pl-PL" sz="20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Kryterium  5 </a:t>
            </a:r>
            <a:r>
              <a:rPr lang="pl-PL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Projekt związany z poprawą  jakości życia </a:t>
            </a:r>
            <a:r>
              <a:rPr lang="pl-PL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mieszkańców na </a:t>
            </a:r>
            <a:r>
              <a:rPr lang="pl-PL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terenach wiejskich : 0 lub 5 </a:t>
            </a:r>
            <a:r>
              <a:rPr lang="pl-PL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endParaRPr lang="pl-PL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Pięciokąt 24"/>
          <p:cNvSpPr/>
          <p:nvPr/>
        </p:nvSpPr>
        <p:spPr>
          <a:xfrm>
            <a:off x="160568" y="4562060"/>
            <a:ext cx="12024749" cy="537928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pl-PL" sz="20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Kryterium  6</a:t>
            </a:r>
            <a:r>
              <a:rPr lang="pl-PL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Liczba nowych miejsc pracy utworzonych w wyniku realizacji projektu w sektorze usług: 0, 2 lub 3 </a:t>
            </a:r>
            <a:r>
              <a:rPr lang="pl-PL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endParaRPr lang="pl-PL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Pięciokąt 25"/>
          <p:cNvSpPr/>
          <p:nvPr/>
        </p:nvSpPr>
        <p:spPr>
          <a:xfrm>
            <a:off x="2752269" y="5228032"/>
            <a:ext cx="9433048" cy="514828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pl-PL" sz="20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Kryterium  7</a:t>
            </a:r>
            <a:r>
              <a:rPr lang="pl-PL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Konsultacja wniosku o dofinansowanie operacji z biurem LGD: 0 lub 2 pkt.</a:t>
            </a:r>
          </a:p>
        </p:txBody>
      </p:sp>
      <p:sp>
        <p:nvSpPr>
          <p:cNvPr id="27" name="Pięciokąt 26"/>
          <p:cNvSpPr/>
          <p:nvPr/>
        </p:nvSpPr>
        <p:spPr>
          <a:xfrm>
            <a:off x="4776151" y="2204864"/>
            <a:ext cx="6552728" cy="450614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Kryterium  2</a:t>
            </a:r>
            <a:r>
              <a:rPr lang="pl-PL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Innowacyjność projektu: 0, 3 lub 5 pkt.</a:t>
            </a:r>
          </a:p>
        </p:txBody>
      </p:sp>
      <p:sp>
        <p:nvSpPr>
          <p:cNvPr id="28" name="Pięciokąt 27"/>
          <p:cNvSpPr/>
          <p:nvPr/>
        </p:nvSpPr>
        <p:spPr>
          <a:xfrm>
            <a:off x="3912055" y="1654074"/>
            <a:ext cx="7416824" cy="450291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Kryterium 1</a:t>
            </a:r>
            <a:r>
              <a:rPr lang="pl-PL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Doświadczenie wnioskodawcy : 0, 1, 2 lub3 pkt.</a:t>
            </a:r>
            <a:endParaRPr lang="pl-PL" sz="2000" dirty="0">
              <a:solidFill>
                <a:schemeClr val="tx1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222" y="5805264"/>
            <a:ext cx="10049439" cy="853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6187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1833484" y="171141"/>
            <a:ext cx="9751060" cy="12954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dirty="0"/>
          </a:p>
        </p:txBody>
      </p:sp>
      <p:sp>
        <p:nvSpPr>
          <p:cNvPr id="3" name="Symbol zastępczy zawartości 2"/>
          <p:cNvSpPr txBox="1">
            <a:spLocks/>
          </p:cNvSpPr>
          <p:nvPr/>
        </p:nvSpPr>
        <p:spPr>
          <a:xfrm>
            <a:off x="1833484" y="1988840"/>
            <a:ext cx="9589520" cy="1463407"/>
          </a:xfrm>
          <a:prstGeom prst="rect">
            <a:avLst/>
          </a:prstGeom>
        </p:spPr>
        <p:txBody>
          <a:bodyPr>
            <a:noAutofit/>
          </a:bodyPr>
          <a:lstStyle>
            <a:lvl1pPr marL="304747" indent="-304747" algn="l" defTabSz="1218987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772" indent="-304747" algn="l" defTabSz="1218987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67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8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088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5987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108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19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129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pl-PL" sz="2400" dirty="0" smtClean="0"/>
          </a:p>
        </p:txBody>
      </p:sp>
      <p:pic>
        <p:nvPicPr>
          <p:cNvPr id="5" name="Symbol zastępczy zawartości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23" y="713220"/>
            <a:ext cx="1298615" cy="1298615"/>
          </a:xfrm>
          <a:prstGeom prst="rect">
            <a:avLst/>
          </a:prstGeom>
        </p:spPr>
      </p:pic>
      <p:sp>
        <p:nvSpPr>
          <p:cNvPr id="6" name="Prostokąt zaokrąglony 5"/>
          <p:cNvSpPr/>
          <p:nvPr/>
        </p:nvSpPr>
        <p:spPr>
          <a:xfrm>
            <a:off x="1770238" y="818841"/>
            <a:ext cx="9877552" cy="108737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LOKALNE KRYTERIA </a:t>
            </a:r>
            <a:r>
              <a:rPr lang="pl-PL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WYBORU dla Celu ogólnego 1</a:t>
            </a:r>
          </a:p>
          <a:p>
            <a:pPr algn="ctr"/>
            <a:r>
              <a:rPr lang="pl-PL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Poprawa </a:t>
            </a:r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jakości infrastruktury technicznej, transportowej, </a:t>
            </a:r>
            <a:endParaRPr lang="pl-PL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pl-PL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społecznej </a:t>
            </a:r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i publicznej</a:t>
            </a:r>
          </a:p>
        </p:txBody>
      </p:sp>
      <p:sp>
        <p:nvSpPr>
          <p:cNvPr id="7" name="Pagon 6"/>
          <p:cNvSpPr/>
          <p:nvPr/>
        </p:nvSpPr>
        <p:spPr>
          <a:xfrm>
            <a:off x="4150196" y="3030050"/>
            <a:ext cx="3672408" cy="1142250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 12 PKT.</a:t>
            </a:r>
            <a:endParaRPr lang="pl-PL" sz="2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Pięciokąt 7"/>
          <p:cNvSpPr/>
          <p:nvPr/>
        </p:nvSpPr>
        <p:spPr>
          <a:xfrm>
            <a:off x="2133972" y="2636912"/>
            <a:ext cx="2448272" cy="1928527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 ogólny 1</a:t>
            </a:r>
          </a:p>
        </p:txBody>
      </p:sp>
      <p:sp>
        <p:nvSpPr>
          <p:cNvPr id="13" name="Pagon 12"/>
          <p:cNvSpPr/>
          <p:nvPr/>
        </p:nvSpPr>
        <p:spPr>
          <a:xfrm>
            <a:off x="6958508" y="2636912"/>
            <a:ext cx="4190116" cy="200387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</a:t>
            </a:r>
          </a:p>
          <a:p>
            <a:pPr algn="ctr"/>
            <a:r>
              <a:rPr lang="pl-PL" sz="28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 PKT.</a:t>
            </a:r>
            <a:endParaRPr lang="pl-PL" sz="2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930" y="5661248"/>
            <a:ext cx="10049439" cy="853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456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1833484" y="171141"/>
            <a:ext cx="9751060" cy="12954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dirty="0"/>
          </a:p>
        </p:txBody>
      </p:sp>
      <p:sp>
        <p:nvSpPr>
          <p:cNvPr id="3" name="Symbol zastępczy zawartości 2"/>
          <p:cNvSpPr txBox="1">
            <a:spLocks/>
          </p:cNvSpPr>
          <p:nvPr/>
        </p:nvSpPr>
        <p:spPr>
          <a:xfrm>
            <a:off x="1833484" y="1988840"/>
            <a:ext cx="9589520" cy="1463407"/>
          </a:xfrm>
          <a:prstGeom prst="rect">
            <a:avLst/>
          </a:prstGeom>
        </p:spPr>
        <p:txBody>
          <a:bodyPr>
            <a:noAutofit/>
          </a:bodyPr>
          <a:lstStyle>
            <a:lvl1pPr marL="304747" indent="-304747" algn="l" defTabSz="1218987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772" indent="-304747" algn="l" defTabSz="1218987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67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8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088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5987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108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19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129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pl-PL" sz="2400" dirty="0" smtClean="0"/>
          </a:p>
        </p:txBody>
      </p:sp>
      <p:pic>
        <p:nvPicPr>
          <p:cNvPr id="5" name="Symbol zastępczy zawartości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52" y="794910"/>
            <a:ext cx="1298615" cy="1298615"/>
          </a:xfrm>
          <a:prstGeom prst="rect">
            <a:avLst/>
          </a:prstGeom>
        </p:spPr>
      </p:pic>
      <p:sp>
        <p:nvSpPr>
          <p:cNvPr id="7" name="Prostokąt zaokrąglony 6"/>
          <p:cNvSpPr/>
          <p:nvPr/>
        </p:nvSpPr>
        <p:spPr>
          <a:xfrm>
            <a:off x="2369495" y="940161"/>
            <a:ext cx="8856984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Lokalna Strategia Rozwoju 2014-2020(22</a:t>
            </a:r>
            <a:r>
              <a:rPr lang="pl-PL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ctr"/>
            <a:r>
              <a:rPr lang="pl-PL" b="1" smtClean="0">
                <a:latin typeface="Calibri" panose="020F0502020204030204" pitchFamily="34" charset="0"/>
                <a:cs typeface="Calibri" panose="020F0502020204030204" pitchFamily="34" charset="0"/>
              </a:rPr>
              <a:t>Harmonogram naborów</a:t>
            </a:r>
            <a:endParaRPr lang="pl-PL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2" name="Symbol zastępczy zawartości 11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041830891"/>
              </p:ext>
            </p:extLst>
          </p:nvPr>
        </p:nvGraphicFramePr>
        <p:xfrm>
          <a:off x="1816272" y="2119821"/>
          <a:ext cx="9462716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8494"/>
                <a:gridCol w="2640557"/>
                <a:gridCol w="2640557"/>
                <a:gridCol w="1379173"/>
                <a:gridCol w="1863935"/>
              </a:tblGrid>
              <a:tr h="370840">
                <a:tc gridSpan="2">
                  <a:txBody>
                    <a:bodyPr/>
                    <a:lstStyle/>
                    <a:p>
                      <a:pPr marL="0" marR="0" indent="0" algn="ctr" defTabSz="12189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000" b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PRZEDSIĘWZIĘCIE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l-PL" sz="2000" b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WSKAŹNIKI </a:t>
                      </a:r>
                      <a:endParaRPr lang="pl-PL" sz="2000" b="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BUDŻET </a:t>
                      </a:r>
                      <a:endParaRPr lang="pl-PL" sz="2000" b="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 1.1.1.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Budowa i remonty obiektów pełniących ważne funkcje publiczne</a:t>
                      </a:r>
                      <a:endParaRPr lang="pl-PL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Liczba nowych lub zmodernizowanych obiektów użyteczności publicznej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  <a:p>
                      <a:pPr algn="ctr"/>
                      <a:r>
                        <a:rPr lang="pl-PL" sz="18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SZTUKA</a:t>
                      </a:r>
                      <a:endParaRPr lang="pl-PL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89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167 558,27</a:t>
                      </a:r>
                    </a:p>
                    <a:p>
                      <a:pPr marL="0" marR="0" indent="0" algn="ctr" defTabSz="12189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Euro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 1.1.2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89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Budowa i remonty infrastruktury sportowo-rekreacyjnej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Liczba nowych lub zmodernizowanych obiektów sportowo-rekreacyjnych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  <a:p>
                      <a:pPr algn="ctr"/>
                      <a:r>
                        <a:rPr lang="pl-PL" sz="18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SZTUKI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272 000,00</a:t>
                      </a:r>
                    </a:p>
                    <a:p>
                      <a:pPr algn="ctr"/>
                      <a:r>
                        <a:rPr lang="pl-PL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Euro</a:t>
                      </a:r>
                      <a:endParaRPr lang="pl-PL" sz="1800" b="1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362" y="5661248"/>
            <a:ext cx="10049439" cy="853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592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26" y="155337"/>
            <a:ext cx="1298615" cy="1298615"/>
          </a:xfrm>
          <a:prstGeom prst="rect">
            <a:avLst/>
          </a:prstGeom>
        </p:spPr>
      </p:pic>
      <p:sp>
        <p:nvSpPr>
          <p:cNvPr id="4" name="Prostokąt zaokrąglony 3"/>
          <p:cNvSpPr/>
          <p:nvPr/>
        </p:nvSpPr>
        <p:spPr>
          <a:xfrm>
            <a:off x="2422004" y="260648"/>
            <a:ext cx="8352928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WARUNKI PRZYZNANIA POMOCY</a:t>
            </a:r>
            <a:endParaRPr lang="pl-PL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362" y="5661248"/>
            <a:ext cx="10049439" cy="853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Pięciokąt 13"/>
          <p:cNvSpPr/>
          <p:nvPr/>
        </p:nvSpPr>
        <p:spPr>
          <a:xfrm>
            <a:off x="1748408" y="1268760"/>
            <a:ext cx="9932912" cy="936104"/>
          </a:xfrm>
          <a:prstGeom prst="homePlat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Operacja jest zgodna z zakresem - Rozwój </a:t>
            </a: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ogólnodostępnej i niekomercyjnej infrastruktury turystycznej lub rekreacyjnej, lub </a:t>
            </a:r>
            <a:r>
              <a:rPr lang="pl-PL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kulturalnej</a:t>
            </a:r>
            <a:endParaRPr lang="pl-PL" dirty="0">
              <a:solidFill>
                <a:srgbClr val="002060"/>
              </a:solidFill>
            </a:endParaRPr>
          </a:p>
        </p:txBody>
      </p:sp>
      <p:sp>
        <p:nvSpPr>
          <p:cNvPr id="17" name="Pięciokąt 16"/>
          <p:cNvSpPr/>
          <p:nvPr/>
        </p:nvSpPr>
        <p:spPr>
          <a:xfrm>
            <a:off x="2277986" y="2348880"/>
            <a:ext cx="9171283" cy="711590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peracja służy </a:t>
            </a:r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zaspokajaniu potrzeb społeczności lokalnej</a:t>
            </a:r>
          </a:p>
        </p:txBody>
      </p:sp>
      <p:sp>
        <p:nvSpPr>
          <p:cNvPr id="19" name="Pięciokąt 18"/>
          <p:cNvSpPr/>
          <p:nvPr/>
        </p:nvSpPr>
        <p:spPr>
          <a:xfrm>
            <a:off x="1501439" y="3212975"/>
            <a:ext cx="9610362" cy="881535"/>
          </a:xfrm>
          <a:prstGeom prst="homePlat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pl-PL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oszty operacji </a:t>
            </a: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 są współfinansowane z innych środków publicznych </a:t>
            </a:r>
            <a:r>
              <a:rPr lang="pl-PL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nie dotyczy operacji realizowanych przez JSFP i organizacje pozarządowe</a:t>
            </a:r>
            <a:endParaRPr lang="pl-PL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Pięciokąt 22"/>
          <p:cNvSpPr/>
          <p:nvPr/>
        </p:nvSpPr>
        <p:spPr>
          <a:xfrm>
            <a:off x="1062362" y="4228702"/>
            <a:ext cx="9496546" cy="1224136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peracja będzie zrealizowana </a:t>
            </a:r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 więcej niż w 2 etapach, </a:t>
            </a: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tym koszty poniesione przez beneficjenta oraz </a:t>
            </a:r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złożenie wniosku o płatność końcową </a:t>
            </a: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nastąpi nie </a:t>
            </a:r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później niż do </a:t>
            </a:r>
            <a:r>
              <a:rPr lang="pl-PL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 </a:t>
            </a:r>
            <a:r>
              <a:rPr lang="pl-PL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czerwca 2024 </a:t>
            </a:r>
            <a:endParaRPr lang="pl-PL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98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1833484" y="171141"/>
            <a:ext cx="9751060" cy="12954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dirty="0"/>
          </a:p>
        </p:txBody>
      </p:sp>
      <p:pic>
        <p:nvPicPr>
          <p:cNvPr id="5" name="Symbol zastępczy zawartości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882" y="132916"/>
            <a:ext cx="1298615" cy="1298615"/>
          </a:xfrm>
          <a:prstGeom prst="rect">
            <a:avLst/>
          </a:prstGeom>
        </p:spPr>
      </p:pic>
      <p:sp>
        <p:nvSpPr>
          <p:cNvPr id="13" name="Prostokąt zaokrąglony 12"/>
          <p:cNvSpPr/>
          <p:nvPr/>
        </p:nvSpPr>
        <p:spPr>
          <a:xfrm>
            <a:off x="2422004" y="260648"/>
            <a:ext cx="8352928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WARUNKI PRZYZNANIA POMOCY</a:t>
            </a:r>
            <a:endParaRPr lang="pl-PL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Pięciokąt 13"/>
          <p:cNvSpPr/>
          <p:nvPr/>
        </p:nvSpPr>
        <p:spPr>
          <a:xfrm>
            <a:off x="2566020" y="1128611"/>
            <a:ext cx="9168872" cy="788221"/>
          </a:xfrm>
          <a:prstGeom prst="homePlat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operacja, która obejmuje koszty inwestycyjne, zakłada realizację inwestycji na obszarze wiejskim objętym LSR </a:t>
            </a:r>
          </a:p>
        </p:txBody>
      </p:sp>
      <p:sp>
        <p:nvSpPr>
          <p:cNvPr id="15" name="Pięciokąt 14"/>
          <p:cNvSpPr/>
          <p:nvPr/>
        </p:nvSpPr>
        <p:spPr>
          <a:xfrm>
            <a:off x="1975151" y="3740668"/>
            <a:ext cx="9932912" cy="504056"/>
          </a:xfrm>
          <a:prstGeom prst="homePlat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minimalna całkowita wartość operacji wynosi nie mniej niż 50 tys. złotych </a:t>
            </a:r>
          </a:p>
        </p:txBody>
      </p:sp>
      <p:sp>
        <p:nvSpPr>
          <p:cNvPr id="16" name="Pięciokąt 15"/>
          <p:cNvSpPr/>
          <p:nvPr/>
        </p:nvSpPr>
        <p:spPr>
          <a:xfrm>
            <a:off x="1469213" y="2024598"/>
            <a:ext cx="9583395" cy="1584176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inwestycje trwale związane z nieruchomością w ramach operacji będą realizowane na nieruchomości będącej własnością / współwłasnością </a:t>
            </a: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podmiot ten posiada prawo do dysponowania nieruchomością) podmiotu ubiegającego się o przyznanie pomocy </a:t>
            </a:r>
          </a:p>
        </p:txBody>
      </p:sp>
      <p:sp>
        <p:nvSpPr>
          <p:cNvPr id="17" name="Pięciokąt 16"/>
          <p:cNvSpPr/>
          <p:nvPr/>
        </p:nvSpPr>
        <p:spPr>
          <a:xfrm>
            <a:off x="1323329" y="4379434"/>
            <a:ext cx="9171283" cy="576064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realizacja operacji nie jest możliwa bez udziału środków publicznych 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362" y="5661248"/>
            <a:ext cx="10049439" cy="853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Pięciokąt 18"/>
          <p:cNvSpPr/>
          <p:nvPr/>
        </p:nvSpPr>
        <p:spPr>
          <a:xfrm>
            <a:off x="1846363" y="5064691"/>
            <a:ext cx="9932912" cy="504056"/>
          </a:xfrm>
          <a:prstGeom prst="homePlat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została wydana ostateczna decyzja o środowiskowych uwarunkowaniach </a:t>
            </a:r>
          </a:p>
        </p:txBody>
      </p:sp>
    </p:spTree>
    <p:extLst>
      <p:ext uri="{BB962C8B-B14F-4D97-AF65-F5344CB8AC3E}">
        <p14:creationId xmlns:p14="http://schemas.microsoft.com/office/powerpoint/2010/main" val="393360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1833484" y="171141"/>
            <a:ext cx="9751060" cy="12954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dirty="0"/>
          </a:p>
        </p:txBody>
      </p:sp>
      <p:sp>
        <p:nvSpPr>
          <p:cNvPr id="3" name="Symbol zastępczy zawartości 2"/>
          <p:cNvSpPr txBox="1">
            <a:spLocks/>
          </p:cNvSpPr>
          <p:nvPr/>
        </p:nvSpPr>
        <p:spPr>
          <a:xfrm>
            <a:off x="1833484" y="1988840"/>
            <a:ext cx="9589520" cy="1463407"/>
          </a:xfrm>
          <a:prstGeom prst="rect">
            <a:avLst/>
          </a:prstGeom>
        </p:spPr>
        <p:txBody>
          <a:bodyPr>
            <a:noAutofit/>
          </a:bodyPr>
          <a:lstStyle>
            <a:lvl1pPr marL="304747" indent="-304747" algn="l" defTabSz="1218987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772" indent="-304747" algn="l" defTabSz="1218987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67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8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088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5987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108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19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129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pl-PL" sz="2400" dirty="0" smtClean="0"/>
          </a:p>
        </p:txBody>
      </p:sp>
      <p:pic>
        <p:nvPicPr>
          <p:cNvPr id="5" name="Symbol zastępczy zawartości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882" y="132916"/>
            <a:ext cx="1298615" cy="1298615"/>
          </a:xfrm>
          <a:prstGeom prst="rect">
            <a:avLst/>
          </a:prstGeom>
        </p:spPr>
      </p:pic>
      <p:sp>
        <p:nvSpPr>
          <p:cNvPr id="10" name="Pięciokąt 9"/>
          <p:cNvSpPr/>
          <p:nvPr/>
        </p:nvSpPr>
        <p:spPr>
          <a:xfrm>
            <a:off x="1564575" y="2132856"/>
            <a:ext cx="10067786" cy="3317887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podmiot ten wykaże, że: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posiada </a:t>
            </a:r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doświadczenie w realizacji projektów o charakterze podobnym do operacji, którą zamierza realizować, </a:t>
            </a: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posiada </a:t>
            </a:r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zasoby odpowiednie do przedmiotu operacji, którą zamierza realizować, </a:t>
            </a: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posiada </a:t>
            </a:r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kwalifikacje odpowiednie do przedmiotu operacji, którą zamierza realizować, jeżeli jest osobą fizyczną, </a:t>
            </a: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wykonuje </a:t>
            </a:r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działalność odpowiednią do przedmiotu operacji, którą zamierza realizować</a:t>
            </a:r>
          </a:p>
        </p:txBody>
      </p:sp>
      <p:sp>
        <p:nvSpPr>
          <p:cNvPr id="11" name="Pięciokąt 10"/>
          <p:cNvSpPr/>
          <p:nvPr/>
        </p:nvSpPr>
        <p:spPr>
          <a:xfrm>
            <a:off x="2638028" y="1135052"/>
            <a:ext cx="9404655" cy="853788"/>
          </a:xfrm>
          <a:prstGeom prst="homePlat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Pomoc jest przyznawana podmiotowi spełniającemu warunki określone w § 3 Rozporządzenia i któremu został nadany numer Identyfikacyjny</a:t>
            </a:r>
            <a:endParaRPr lang="pl-PL" dirty="0"/>
          </a:p>
        </p:txBody>
      </p:sp>
      <p:sp>
        <p:nvSpPr>
          <p:cNvPr id="13" name="Prostokąt zaokrąglony 12"/>
          <p:cNvSpPr/>
          <p:nvPr/>
        </p:nvSpPr>
        <p:spPr>
          <a:xfrm>
            <a:off x="2422004" y="260648"/>
            <a:ext cx="8352928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WARUNKI PRZYZNANIA POMOCY</a:t>
            </a:r>
            <a:endParaRPr lang="pl-PL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362" y="5661248"/>
            <a:ext cx="10049439" cy="853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926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2437765" y="620688"/>
            <a:ext cx="9751060" cy="12954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dirty="0"/>
          </a:p>
        </p:txBody>
      </p:sp>
      <p:sp>
        <p:nvSpPr>
          <p:cNvPr id="3" name="Symbol zastępczy zawartości 2"/>
          <p:cNvSpPr txBox="1">
            <a:spLocks/>
          </p:cNvSpPr>
          <p:nvPr/>
        </p:nvSpPr>
        <p:spPr>
          <a:xfrm>
            <a:off x="1833484" y="1988840"/>
            <a:ext cx="9589520" cy="1463407"/>
          </a:xfrm>
          <a:prstGeom prst="rect">
            <a:avLst/>
          </a:prstGeom>
        </p:spPr>
        <p:txBody>
          <a:bodyPr>
            <a:noAutofit/>
          </a:bodyPr>
          <a:lstStyle>
            <a:lvl1pPr marL="304747" indent="-304747" algn="l" defTabSz="1218987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772" indent="-304747" algn="l" defTabSz="1218987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67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8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088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5987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108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19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129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pl-PL" sz="2400" dirty="0" smtClean="0"/>
          </a:p>
        </p:txBody>
      </p:sp>
      <p:pic>
        <p:nvPicPr>
          <p:cNvPr id="5" name="Symbol zastępczy zawartości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882" y="132916"/>
            <a:ext cx="1298615" cy="1298615"/>
          </a:xfrm>
          <a:prstGeom prst="rect">
            <a:avLst/>
          </a:prstGeom>
        </p:spPr>
      </p:pic>
      <p:sp>
        <p:nvSpPr>
          <p:cNvPr id="13" name="Prostokąt zaokrąglony 12"/>
          <p:cNvSpPr/>
          <p:nvPr/>
        </p:nvSpPr>
        <p:spPr>
          <a:xfrm>
            <a:off x="2422004" y="260648"/>
            <a:ext cx="8352928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smtClean="0">
                <a:latin typeface="Calibri" panose="020F0502020204030204" pitchFamily="34" charset="0"/>
                <a:cs typeface="Calibri" panose="020F0502020204030204" pitchFamily="34" charset="0"/>
              </a:rPr>
              <a:t>LIMITY i WYSOKOŚĆ POMOCY</a:t>
            </a:r>
            <a:endParaRPr lang="pl-PL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362" y="5661248"/>
            <a:ext cx="10049439" cy="853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rostokąt zaokrąglony 3"/>
          <p:cNvSpPr/>
          <p:nvPr/>
        </p:nvSpPr>
        <p:spPr>
          <a:xfrm>
            <a:off x="1917948" y="1124745"/>
            <a:ext cx="9703555" cy="115212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Pomoc jest przyznawana do wysokości limitu, który w okresie realizacji </a:t>
            </a: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PROW 2014–2020 </a:t>
            </a:r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wynosi </a:t>
            </a:r>
            <a:r>
              <a:rPr lang="pl-PL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500 tys. </a:t>
            </a:r>
            <a:r>
              <a:rPr lang="pl-PL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zł </a:t>
            </a:r>
            <a:r>
              <a:rPr lang="pl-PL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jednego </a:t>
            </a:r>
            <a:r>
              <a:rPr lang="pl-PL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beneficjenta</a:t>
            </a: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(nie stosuje się do przyznawania pomocy </a:t>
            </a: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dla LGD </a:t>
            </a:r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oraz </a:t>
            </a: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JSFP)</a:t>
            </a:r>
            <a:endParaRPr lang="pl-PL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Prostokąt zaokrąglony 5"/>
          <p:cNvSpPr/>
          <p:nvPr/>
        </p:nvSpPr>
        <p:spPr>
          <a:xfrm>
            <a:off x="1197868" y="2388561"/>
            <a:ext cx="10495643" cy="2230403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Pomoc na operację </a:t>
            </a: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jest </a:t>
            </a:r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przyznawana w </a:t>
            </a: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wysokości </a:t>
            </a:r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określonej w LSR, lecz nie wyższej </a:t>
            </a: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niż </a:t>
            </a:r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100% kosztów kwalifikowalnych </a:t>
            </a: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dla podmiotu </a:t>
            </a:r>
            <a:r>
              <a:rPr lang="pl-PL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niewykonującego działalności gospodarczej</a:t>
            </a:r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do której stosuje się </a:t>
            </a: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przepisy Prawa </a:t>
            </a:r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przedsiębiorców, </a:t>
            </a:r>
            <a:r>
              <a:rPr lang="pl-PL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oraz</a:t>
            </a: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organizacji pozarządowej, która wykonuje działalność gospodarczą</a:t>
            </a:r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do której stosuje się </a:t>
            </a: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przepisy Prawa przedsiębiorców  (dla zakresu określonego </a:t>
            </a:r>
          </a:p>
          <a:p>
            <a:pPr algn="ctr"/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</a:t>
            </a:r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§ 2 ust. 1 pkt 1 oraz </a:t>
            </a: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4–8 rozporządzenia)</a:t>
            </a:r>
            <a:endParaRPr lang="pl-PL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Prostokąt zaokrąglony 8"/>
          <p:cNvSpPr/>
          <p:nvPr/>
        </p:nvSpPr>
        <p:spPr>
          <a:xfrm>
            <a:off x="1391877" y="4741168"/>
            <a:ext cx="10495643" cy="8640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Pomoc na operację jest przyznawana w wysokości nie wyższej niż 63,63% kosztów kwalifikowalnych – w przypadku jednostki sektora finansów publicznych</a:t>
            </a:r>
          </a:p>
        </p:txBody>
      </p:sp>
    </p:spTree>
    <p:extLst>
      <p:ext uri="{BB962C8B-B14F-4D97-AF65-F5344CB8AC3E}">
        <p14:creationId xmlns:p14="http://schemas.microsoft.com/office/powerpoint/2010/main" val="2828084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2437765" y="620688"/>
            <a:ext cx="9751060" cy="12954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dirty="0"/>
          </a:p>
        </p:txBody>
      </p:sp>
      <p:sp>
        <p:nvSpPr>
          <p:cNvPr id="3" name="Symbol zastępczy zawartości 2"/>
          <p:cNvSpPr txBox="1">
            <a:spLocks/>
          </p:cNvSpPr>
          <p:nvPr/>
        </p:nvSpPr>
        <p:spPr>
          <a:xfrm>
            <a:off x="1833484" y="1988840"/>
            <a:ext cx="9589520" cy="1463407"/>
          </a:xfrm>
          <a:prstGeom prst="rect">
            <a:avLst/>
          </a:prstGeom>
        </p:spPr>
        <p:txBody>
          <a:bodyPr>
            <a:noAutofit/>
          </a:bodyPr>
          <a:lstStyle>
            <a:lvl1pPr marL="304747" indent="-304747" algn="l" defTabSz="1218987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772" indent="-304747" algn="l" defTabSz="1218987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67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8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088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5987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108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19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129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pl-PL" sz="2400" dirty="0" smtClean="0"/>
          </a:p>
        </p:txBody>
      </p:sp>
      <p:pic>
        <p:nvPicPr>
          <p:cNvPr id="5" name="Symbol zastępczy zawartości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176" y="62142"/>
            <a:ext cx="1298615" cy="1298615"/>
          </a:xfrm>
          <a:prstGeom prst="rect">
            <a:avLst/>
          </a:prstGeom>
        </p:spPr>
      </p:pic>
      <p:sp>
        <p:nvSpPr>
          <p:cNvPr id="13" name="Prostokąt zaokrąglony 12"/>
          <p:cNvSpPr/>
          <p:nvPr/>
        </p:nvSpPr>
        <p:spPr>
          <a:xfrm>
            <a:off x="2422004" y="351410"/>
            <a:ext cx="8352928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WARUNKI  WYPŁATY  POMOCY</a:t>
            </a:r>
            <a:endParaRPr lang="pl-PL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362" y="5661248"/>
            <a:ext cx="10049439" cy="853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rostokąt zaokrąglony 6"/>
          <p:cNvSpPr/>
          <p:nvPr/>
        </p:nvSpPr>
        <p:spPr>
          <a:xfrm>
            <a:off x="1088120" y="1245172"/>
            <a:ext cx="10936706" cy="1965455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Beneficjent zrealizował operację lub jej etap zgodnie z warunkami określonymi w rozporządzeniu i w umowie oraz w innych przepisach dotyczących inwestycji, w tym poniósł związane z tym koszty, nie później niż do dnia złożenia wniosku o płatność, a gdy został wezwany do usunięcia braków nie później niż w terminie 14 dni od dnia doręczenia tego wezwania</a:t>
            </a:r>
            <a:endParaRPr lang="pl-PL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Prostokąt zaokrąglony 8"/>
          <p:cNvSpPr/>
          <p:nvPr/>
        </p:nvSpPr>
        <p:spPr>
          <a:xfrm>
            <a:off x="819396" y="3278649"/>
            <a:ext cx="10585176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zrealizował lub realizuje zobowiązania określone w umowie</a:t>
            </a:r>
          </a:p>
        </p:txBody>
      </p:sp>
      <p:sp>
        <p:nvSpPr>
          <p:cNvPr id="10" name="Prostokąt zaokrąglony 9"/>
          <p:cNvSpPr/>
          <p:nvPr/>
        </p:nvSpPr>
        <p:spPr>
          <a:xfrm>
            <a:off x="418660" y="3775092"/>
            <a:ext cx="10973033" cy="720080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udokumentował zrealizowanie operacji lub jej etapu, </a:t>
            </a:r>
            <a:endParaRPr lang="pl-PL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</a:t>
            </a:r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tym poniesienie kosztów kwalifikowalnych </a:t>
            </a:r>
          </a:p>
        </p:txBody>
      </p:sp>
      <p:sp>
        <p:nvSpPr>
          <p:cNvPr id="11" name="Prostokąt zaokrąglony 10"/>
          <p:cNvSpPr/>
          <p:nvPr/>
        </p:nvSpPr>
        <p:spPr>
          <a:xfrm>
            <a:off x="837828" y="4581128"/>
            <a:ext cx="10873208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Koszty zostały poniesione </a:t>
            </a:r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 dnia, w którym został złożony wniosek o przyznanie </a:t>
            </a: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pomocy (kosztów ogólne od </a:t>
            </a:r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dnia 1 stycznia 2014 r</a:t>
            </a: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.), zgodnie </a:t>
            </a:r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 </a:t>
            </a: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przepisami o </a:t>
            </a:r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zamówieniach publicznych – w przypadku gdy te przepisy mają zastosowanie</a:t>
            </a:r>
          </a:p>
        </p:txBody>
      </p:sp>
    </p:spTree>
    <p:extLst>
      <p:ext uri="{BB962C8B-B14F-4D97-AF65-F5344CB8AC3E}">
        <p14:creationId xmlns:p14="http://schemas.microsoft.com/office/powerpoint/2010/main" val="8060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2437765" y="620688"/>
            <a:ext cx="9751060" cy="12954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dirty="0"/>
          </a:p>
        </p:txBody>
      </p:sp>
      <p:sp>
        <p:nvSpPr>
          <p:cNvPr id="3" name="Symbol zastępczy zawartości 2"/>
          <p:cNvSpPr txBox="1">
            <a:spLocks/>
          </p:cNvSpPr>
          <p:nvPr/>
        </p:nvSpPr>
        <p:spPr>
          <a:xfrm>
            <a:off x="1833484" y="1988840"/>
            <a:ext cx="9589520" cy="1463407"/>
          </a:xfrm>
          <a:prstGeom prst="rect">
            <a:avLst/>
          </a:prstGeom>
        </p:spPr>
        <p:txBody>
          <a:bodyPr>
            <a:noAutofit/>
          </a:bodyPr>
          <a:lstStyle>
            <a:lvl1pPr marL="304747" indent="-304747" algn="l" defTabSz="1218987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772" indent="-304747" algn="l" defTabSz="1218987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67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8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088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5987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108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19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129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pl-PL" sz="2400" dirty="0" smtClean="0"/>
          </a:p>
        </p:txBody>
      </p:sp>
      <p:pic>
        <p:nvPicPr>
          <p:cNvPr id="5" name="Symbol zastępczy zawartości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176" y="62142"/>
            <a:ext cx="1298615" cy="1298615"/>
          </a:xfrm>
          <a:prstGeom prst="rect">
            <a:avLst/>
          </a:prstGeom>
        </p:spPr>
      </p:pic>
      <p:sp>
        <p:nvSpPr>
          <p:cNvPr id="13" name="Prostokąt zaokrąglony 12"/>
          <p:cNvSpPr/>
          <p:nvPr/>
        </p:nvSpPr>
        <p:spPr>
          <a:xfrm>
            <a:off x="2422004" y="351410"/>
            <a:ext cx="8352928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WARUNKI  WYPŁATY  POMOCY</a:t>
            </a:r>
            <a:endParaRPr lang="pl-PL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362" y="5661248"/>
            <a:ext cx="10049439" cy="853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rostokąt zaokrąglony 9"/>
          <p:cNvSpPr/>
          <p:nvPr/>
        </p:nvSpPr>
        <p:spPr>
          <a:xfrm>
            <a:off x="600564" y="3775092"/>
            <a:ext cx="10973033" cy="1670132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Kwoty</a:t>
            </a:r>
            <a:r>
              <a:rPr lang="pl-PL" dirty="0"/>
              <a:t> </a:t>
            </a:r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kosztów kwalifikowalnych poniesionych w ramach realizacji operacji przez </a:t>
            </a: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JSFP w </a:t>
            </a:r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wysokości przekraczającej kwotę kosztów kwalifikowalnych określoną w umowie </a:t>
            </a:r>
            <a:r>
              <a:rPr lang="pl-PL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 uwzględnia się </a:t>
            </a:r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przy ustalaniu wysokości kosztów kwalifikowalnych </a:t>
            </a:r>
            <a:endParaRPr lang="pl-PL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podlegających </a:t>
            </a:r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refundacji</a:t>
            </a:r>
          </a:p>
        </p:txBody>
      </p:sp>
      <p:sp>
        <p:nvSpPr>
          <p:cNvPr id="11" name="Prostokąt zaokrąglony 10"/>
          <p:cNvSpPr/>
          <p:nvPr/>
        </p:nvSpPr>
        <p:spPr>
          <a:xfrm>
            <a:off x="650477" y="1268388"/>
            <a:ext cx="10873208" cy="1296516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Koszty zostały poniesione </a:t>
            </a:r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formie rozliczenia pieniężnego, a w przypadku transakcji, której wartość, bez względu na liczbę wynikających z niej płatności, przekracza 1 tys. złotych – w formie rozliczenia bezgotówkowego</a:t>
            </a:r>
          </a:p>
        </p:txBody>
      </p:sp>
      <p:sp>
        <p:nvSpPr>
          <p:cNvPr id="4" name="Prostokąt zaokrąglony 3"/>
          <p:cNvSpPr/>
          <p:nvPr/>
        </p:nvSpPr>
        <p:spPr>
          <a:xfrm>
            <a:off x="1557908" y="2720543"/>
            <a:ext cx="10153128" cy="9244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Koszty zostały uwzględnione w oddzielnym systemie rachunkowości albo do ich identyfikacji wykorzystano odpowiedni kod rachunkowy</a:t>
            </a:r>
          </a:p>
        </p:txBody>
      </p:sp>
    </p:spTree>
    <p:extLst>
      <p:ext uri="{BB962C8B-B14F-4D97-AF65-F5344CB8AC3E}">
        <p14:creationId xmlns:p14="http://schemas.microsoft.com/office/powerpoint/2010/main" val="399148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2437765" y="620688"/>
            <a:ext cx="9751060" cy="12954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dirty="0"/>
          </a:p>
        </p:txBody>
      </p:sp>
      <p:pic>
        <p:nvPicPr>
          <p:cNvPr id="5" name="Symbol zastępczy zawartości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38" y="980728"/>
            <a:ext cx="1298615" cy="1298615"/>
          </a:xfrm>
          <a:prstGeom prst="rect">
            <a:avLst/>
          </a:prstGeom>
        </p:spPr>
      </p:pic>
      <p:sp>
        <p:nvSpPr>
          <p:cNvPr id="13" name="Prostokąt zaokrąglony 12"/>
          <p:cNvSpPr/>
          <p:nvPr/>
        </p:nvSpPr>
        <p:spPr>
          <a:xfrm>
            <a:off x="2410619" y="1071490"/>
            <a:ext cx="8352928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TERMIN  NABORÓW</a:t>
            </a:r>
            <a:endParaRPr lang="pl-PL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362" y="5661248"/>
            <a:ext cx="10049439" cy="853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rostokąt zaokrąglony 10"/>
          <p:cNvSpPr/>
          <p:nvPr/>
        </p:nvSpPr>
        <p:spPr>
          <a:xfrm>
            <a:off x="757844" y="2279343"/>
            <a:ext cx="4680520" cy="1296516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P </a:t>
            </a:r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1.1.1. Budowa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i remonty obiektów pełniących ważne funkcje publiczne</a:t>
            </a:r>
            <a:endParaRPr lang="pl-PL" dirty="0"/>
          </a:p>
        </p:txBody>
      </p:sp>
      <p:sp>
        <p:nvSpPr>
          <p:cNvPr id="12" name="Prostokąt zaokrąglony 11"/>
          <p:cNvSpPr/>
          <p:nvPr/>
        </p:nvSpPr>
        <p:spPr>
          <a:xfrm>
            <a:off x="786232" y="3717032"/>
            <a:ext cx="4680520" cy="1296516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P </a:t>
            </a:r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1.1.2. Budowa i remonty infrastruktury sportowo-rekreacyjnej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Prostokąt zaokrąglony 13"/>
          <p:cNvSpPr/>
          <p:nvPr/>
        </p:nvSpPr>
        <p:spPr>
          <a:xfrm>
            <a:off x="5880981" y="3717032"/>
            <a:ext cx="4680520" cy="1296516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Ogłoszenie: 9.02.2023</a:t>
            </a:r>
          </a:p>
          <a:p>
            <a:r>
              <a:rPr lang="pl-PL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Nabór: </a:t>
            </a:r>
            <a:r>
              <a:rPr lang="pl-PL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24.02.2023 – </a:t>
            </a:r>
            <a:r>
              <a:rPr lang="pl-PL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17.03.2023</a:t>
            </a:r>
            <a:endParaRPr lang="pl-PL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Prostokąt zaokrąglony 14"/>
          <p:cNvSpPr/>
          <p:nvPr/>
        </p:nvSpPr>
        <p:spPr>
          <a:xfrm>
            <a:off x="5874880" y="2279343"/>
            <a:ext cx="4680520" cy="1296516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Ogłoszenie: 9.02.2023</a:t>
            </a:r>
          </a:p>
          <a:p>
            <a:r>
              <a:rPr lang="pl-PL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Nabór: 24.02.2023 – 17.03.2023</a:t>
            </a:r>
            <a:endParaRPr lang="pl-PL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689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/>
          </p:cNvSpPr>
          <p:nvPr/>
        </p:nvSpPr>
        <p:spPr>
          <a:xfrm>
            <a:off x="2437765" y="620688"/>
            <a:ext cx="9751060" cy="12954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dirty="0"/>
          </a:p>
        </p:txBody>
      </p:sp>
      <p:sp>
        <p:nvSpPr>
          <p:cNvPr id="3" name="Symbol zastępczy zawartości 2"/>
          <p:cNvSpPr txBox="1">
            <a:spLocks/>
          </p:cNvSpPr>
          <p:nvPr/>
        </p:nvSpPr>
        <p:spPr>
          <a:xfrm>
            <a:off x="1833484" y="1988840"/>
            <a:ext cx="9589520" cy="1463407"/>
          </a:xfrm>
          <a:prstGeom prst="rect">
            <a:avLst/>
          </a:prstGeom>
        </p:spPr>
        <p:txBody>
          <a:bodyPr>
            <a:noAutofit/>
          </a:bodyPr>
          <a:lstStyle>
            <a:lvl1pPr marL="304747" indent="-304747" algn="l" defTabSz="1218987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772" indent="-304747" algn="l" defTabSz="1218987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67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8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088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5987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108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19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129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pl-PL" sz="2400" dirty="0" smtClean="0"/>
          </a:p>
        </p:txBody>
      </p:sp>
      <p:pic>
        <p:nvPicPr>
          <p:cNvPr id="5" name="Symbol zastępczy zawartości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176" y="62142"/>
            <a:ext cx="1298615" cy="1298615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362" y="5661248"/>
            <a:ext cx="10049439" cy="853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le tekstowe 6"/>
          <p:cNvSpPr txBox="1"/>
          <p:nvPr/>
        </p:nvSpPr>
        <p:spPr>
          <a:xfrm>
            <a:off x="2723804" y="1772816"/>
            <a:ext cx="847377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ZAPRASZAMY DO KONTAKTU</a:t>
            </a:r>
          </a:p>
          <a:p>
            <a:pPr algn="ctr">
              <a:lnSpc>
                <a:spcPct val="150000"/>
              </a:lnSpc>
            </a:pP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od poniedziałku do piątku </a:t>
            </a:r>
          </a:p>
          <a:p>
            <a:pPr algn="ctr">
              <a:lnSpc>
                <a:spcPct val="150000"/>
              </a:lnSpc>
            </a:pP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w godzinach 7.00 – 15.00</a:t>
            </a:r>
          </a:p>
          <a:p>
            <a:pPr algn="ctr">
              <a:lnSpc>
                <a:spcPct val="150000"/>
              </a:lnSpc>
            </a:pP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w biurze LGD Pyrzowicach przy ulicy Centralnej 5</a:t>
            </a:r>
          </a:p>
          <a:p>
            <a:pPr algn="ctr">
              <a:lnSpc>
                <a:spcPct val="150000"/>
              </a:lnSpc>
            </a:pP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telefonicznie  32 380 23 </a:t>
            </a:r>
            <a:r>
              <a:rPr lang="pl-P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28 lub lgd@lgd-brynica.p</a:t>
            </a:r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</a:p>
          <a:p>
            <a:pPr algn="ctr">
              <a:lnSpc>
                <a:spcPct val="150000"/>
              </a:lnSpc>
            </a:pPr>
            <a:endParaRPr lang="pl-PL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l-PL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www.lgd-brynica.pl</a:t>
            </a:r>
            <a:endParaRPr lang="pl-PL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dirty="0"/>
          </a:p>
        </p:txBody>
      </p:sp>
      <p:sp>
        <p:nvSpPr>
          <p:cNvPr id="9" name="pole tekstowe 8"/>
          <p:cNvSpPr txBox="1"/>
          <p:nvPr/>
        </p:nvSpPr>
        <p:spPr>
          <a:xfrm>
            <a:off x="3574132" y="718810"/>
            <a:ext cx="7128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800" b="1" dirty="0">
                <a:latin typeface="Calibri" panose="020F0502020204030204" pitchFamily="34" charset="0"/>
                <a:cs typeface="Calibri" panose="020F0502020204030204" pitchFamily="34" charset="0"/>
              </a:rPr>
              <a:t>DZIĘKUJEMY ZA </a:t>
            </a:r>
            <a:r>
              <a:rPr lang="pl-PL" sz="4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UWAGĘ</a:t>
            </a:r>
            <a:endParaRPr lang="pl-PL" sz="4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83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oking 16x9">
  <a:themeElements>
    <a:clrScheme name="Cooking_16x9">
      <a:dk1>
        <a:srgbClr val="000000"/>
      </a:dk1>
      <a:lt1>
        <a:sysClr val="window" lastClr="FFFFFF"/>
      </a:lt1>
      <a:dk2>
        <a:srgbClr val="7F7F7F"/>
      </a:dk2>
      <a:lt2>
        <a:srgbClr val="E6E6E6"/>
      </a:lt2>
      <a:accent1>
        <a:srgbClr val="89C01C"/>
      </a:accent1>
      <a:accent2>
        <a:srgbClr val="FCB22C"/>
      </a:accent2>
      <a:accent3>
        <a:srgbClr val="FE750E"/>
      </a:accent3>
      <a:accent4>
        <a:srgbClr val="F23610"/>
      </a:accent4>
      <a:accent5>
        <a:srgbClr val="7C283A"/>
      </a:accent5>
      <a:accent6>
        <a:srgbClr val="3E7520"/>
      </a:accent6>
      <a:hlink>
        <a:srgbClr val="89C01C"/>
      </a:hlink>
      <a:folHlink>
        <a:srgbClr val="A6A6A6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l="180000" t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Cooking_16x9">
      <a:dk1>
        <a:srgbClr val="000000"/>
      </a:dk1>
      <a:lt1>
        <a:sysClr val="window" lastClr="FFFFFF"/>
      </a:lt1>
      <a:dk2>
        <a:srgbClr val="7F7F7F"/>
      </a:dk2>
      <a:lt2>
        <a:srgbClr val="E6E6E6"/>
      </a:lt2>
      <a:accent1>
        <a:srgbClr val="89C01C"/>
      </a:accent1>
      <a:accent2>
        <a:srgbClr val="FCB22C"/>
      </a:accent2>
      <a:accent3>
        <a:srgbClr val="FE750E"/>
      </a:accent3>
      <a:accent4>
        <a:srgbClr val="F23610"/>
      </a:accent4>
      <a:accent5>
        <a:srgbClr val="7C283A"/>
      </a:accent5>
      <a:accent6>
        <a:srgbClr val="3E7520"/>
      </a:accent6>
      <a:hlink>
        <a:srgbClr val="89C01C"/>
      </a:hlink>
      <a:folHlink>
        <a:srgbClr val="A6A6A6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l="180000" t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oking_16x9">
      <a:dk1>
        <a:srgbClr val="000000"/>
      </a:dk1>
      <a:lt1>
        <a:sysClr val="window" lastClr="FFFFFF"/>
      </a:lt1>
      <a:dk2>
        <a:srgbClr val="7F7F7F"/>
      </a:dk2>
      <a:lt2>
        <a:srgbClr val="E6E6E6"/>
      </a:lt2>
      <a:accent1>
        <a:srgbClr val="89C01C"/>
      </a:accent1>
      <a:accent2>
        <a:srgbClr val="FCB22C"/>
      </a:accent2>
      <a:accent3>
        <a:srgbClr val="FE750E"/>
      </a:accent3>
      <a:accent4>
        <a:srgbClr val="F23610"/>
      </a:accent4>
      <a:accent5>
        <a:srgbClr val="7C283A"/>
      </a:accent5>
      <a:accent6>
        <a:srgbClr val="3E7520"/>
      </a:accent6>
      <a:hlink>
        <a:srgbClr val="89C01C"/>
      </a:hlink>
      <a:folHlink>
        <a:srgbClr val="A6A6A6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l="180000" t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863CEF8-E427-41A3-B701-02CD4579E28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Fresh food presentation (widescreen)</Template>
  <TotalTime>0</TotalTime>
  <Words>1204</Words>
  <Application>Microsoft Office PowerPoint</Application>
  <PresentationFormat>Niestandardowy</PresentationFormat>
  <Paragraphs>171</Paragraphs>
  <Slides>17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18" baseType="lpstr">
      <vt:lpstr>Cooking 16x9</vt:lpstr>
      <vt:lpstr>42-625 Pyrzowice ul. Centralna 5, tel. 32 380 23 28, lgd@lgd-brynica.pl,  www.lgd-brynica.pl   Lokalna Grupa Działania BRYNICA TO NIE GRANICA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2016-09-26T19:32:30Z</dcterms:created>
  <dcterms:modified xsi:type="dcterms:W3CDTF">2023-01-31T15:57:32Z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TC027879429991</vt:lpwstr>
  </property>
</Properties>
</file>